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1" r:id="rId3"/>
    <p:sldId id="259" r:id="rId4"/>
    <p:sldId id="257" r:id="rId5"/>
    <p:sldId id="260" r:id="rId6"/>
    <p:sldId id="262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0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1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89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38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1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3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5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0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2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0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1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0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5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yquote.com/authors/jean-anthelme-brillat-sav-quot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nstoredanske.dk/It%2c_teknik_og_naturvidenskab/Fysik/Varmens_virkning_p%c3%a5_stoffer/fordampning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D8AFF-30C1-7E4C-A770-DA988286B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47447"/>
            <a:ext cx="6815669" cy="1839218"/>
          </a:xfrm>
        </p:spPr>
        <p:txBody>
          <a:bodyPr/>
          <a:lstStyle/>
          <a:p>
            <a:br>
              <a:rPr lang="da-DK" dirty="0"/>
            </a:br>
            <a:r>
              <a:rPr lang="da-DK" sz="4400" dirty="0"/>
              <a:t>Maillard-reaktionen </a:t>
            </a:r>
            <a:br>
              <a:rPr lang="da-DK" sz="4400" dirty="0"/>
            </a:br>
            <a:r>
              <a:rPr lang="da-DK" sz="4400" dirty="0"/>
              <a:t>(udtales </a:t>
            </a:r>
            <a:r>
              <a:rPr lang="da-DK" sz="4400" dirty="0" err="1"/>
              <a:t>majard</a:t>
            </a:r>
            <a:r>
              <a:rPr lang="da-DK" sz="4400" dirty="0"/>
              <a:t>)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BED909A-87C5-724E-AB3E-1EB87E5E8F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Hvorfor tager maden farve?</a:t>
            </a:r>
          </a:p>
        </p:txBody>
      </p:sp>
      <p:sp>
        <p:nvSpPr>
          <p:cNvPr id="4" name="Skyformet billedforklaring 3">
            <a:extLst>
              <a:ext uri="{FF2B5EF4-FFF2-40B4-BE49-F238E27FC236}">
                <a16:creationId xmlns:a16="http://schemas.microsoft.com/office/drawing/2014/main" id="{092A023E-31B9-314B-8FC3-4246413852E8}"/>
              </a:ext>
            </a:extLst>
          </p:cNvPr>
          <p:cNvSpPr/>
          <p:nvPr/>
        </p:nvSpPr>
        <p:spPr>
          <a:xfrm>
            <a:off x="9085385" y="366995"/>
            <a:ext cx="2625969" cy="16483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Duften af pebernødder ved juletid</a:t>
            </a:r>
          </a:p>
        </p:txBody>
      </p:sp>
      <p:sp>
        <p:nvSpPr>
          <p:cNvPr id="5" name="Skyformet billedforklaring 4">
            <a:extLst>
              <a:ext uri="{FF2B5EF4-FFF2-40B4-BE49-F238E27FC236}">
                <a16:creationId xmlns:a16="http://schemas.microsoft.com/office/drawing/2014/main" id="{BE8A7A9E-A702-2344-979F-11411754B2BF}"/>
              </a:ext>
            </a:extLst>
          </p:cNvPr>
          <p:cNvSpPr/>
          <p:nvPr/>
        </p:nvSpPr>
        <p:spPr>
          <a:xfrm>
            <a:off x="489111" y="2376206"/>
            <a:ext cx="3250551" cy="16483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Duften fra madkundskabslokalet</a:t>
            </a:r>
          </a:p>
        </p:txBody>
      </p:sp>
      <p:sp>
        <p:nvSpPr>
          <p:cNvPr id="7" name="Skyformet billedforklaring 6">
            <a:extLst>
              <a:ext uri="{FF2B5EF4-FFF2-40B4-BE49-F238E27FC236}">
                <a16:creationId xmlns:a16="http://schemas.microsoft.com/office/drawing/2014/main" id="{FBB64612-B7C3-E642-A7EE-98839040F9E7}"/>
              </a:ext>
            </a:extLst>
          </p:cNvPr>
          <p:cNvSpPr/>
          <p:nvPr/>
        </p:nvSpPr>
        <p:spPr>
          <a:xfrm>
            <a:off x="0" y="0"/>
            <a:ext cx="2625969" cy="16483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Duften og synet af den stegte bøf </a:t>
            </a:r>
          </a:p>
        </p:txBody>
      </p:sp>
      <p:sp>
        <p:nvSpPr>
          <p:cNvPr id="8" name="Afrundet rektangulær billedforklaring 7">
            <a:extLst>
              <a:ext uri="{FF2B5EF4-FFF2-40B4-BE49-F238E27FC236}">
                <a16:creationId xmlns:a16="http://schemas.microsoft.com/office/drawing/2014/main" id="{4DA9AE99-39F8-0C44-88E1-FA2F58D7E0EE}"/>
              </a:ext>
            </a:extLst>
          </p:cNvPr>
          <p:cNvSpPr/>
          <p:nvPr/>
        </p:nvSpPr>
        <p:spPr>
          <a:xfrm>
            <a:off x="6729046" y="4567117"/>
            <a:ext cx="5099538" cy="20163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800" i="1" dirty="0"/>
              <a:t>The </a:t>
            </a:r>
            <a:r>
              <a:rPr lang="da-DK" sz="2800" i="1" dirty="0" err="1"/>
              <a:t>discovery</a:t>
            </a:r>
            <a:r>
              <a:rPr lang="da-DK" sz="2800" i="1" dirty="0"/>
              <a:t> of a new </a:t>
            </a:r>
            <a:r>
              <a:rPr lang="da-DK" sz="2800" i="1" dirty="0" err="1"/>
              <a:t>dish</a:t>
            </a:r>
            <a:r>
              <a:rPr lang="da-DK" sz="2800" i="1" dirty="0"/>
              <a:t> </a:t>
            </a:r>
            <a:r>
              <a:rPr lang="da-DK" sz="2800" i="1" dirty="0" err="1"/>
              <a:t>confers</a:t>
            </a:r>
            <a:r>
              <a:rPr lang="da-DK" sz="2800" i="1" dirty="0"/>
              <a:t> more </a:t>
            </a:r>
            <a:r>
              <a:rPr lang="da-DK" sz="2800" i="1" dirty="0" err="1"/>
              <a:t>happiness</a:t>
            </a:r>
            <a:r>
              <a:rPr lang="da-DK" sz="2800" i="1" dirty="0"/>
              <a:t> on </a:t>
            </a:r>
            <a:r>
              <a:rPr lang="da-DK" sz="2800" i="1" dirty="0" err="1"/>
              <a:t>humanity</a:t>
            </a:r>
            <a:r>
              <a:rPr lang="da-DK" sz="2800" i="1" dirty="0"/>
              <a:t>, </a:t>
            </a:r>
            <a:r>
              <a:rPr lang="da-DK" sz="2800" i="1" dirty="0" err="1"/>
              <a:t>than</a:t>
            </a:r>
            <a:r>
              <a:rPr lang="da-DK" sz="2800" i="1" dirty="0"/>
              <a:t> the </a:t>
            </a:r>
            <a:r>
              <a:rPr lang="da-DK" sz="2800" i="1" dirty="0" err="1"/>
              <a:t>discovery</a:t>
            </a:r>
            <a:r>
              <a:rPr lang="da-DK" sz="2800" i="1" dirty="0"/>
              <a:t> of a new star.</a:t>
            </a:r>
          </a:p>
          <a:p>
            <a:r>
              <a:rPr lang="da-DK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 Anthelme Brillat-Savarin</a:t>
            </a:r>
            <a:endParaRPr lang="da-DK" b="1" dirty="0">
              <a:solidFill>
                <a:schemeClr val="bg1"/>
              </a:solidFill>
            </a:endParaRP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901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DF569-5336-A047-88EB-29CAAE93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Overordnet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DE830F-D52A-BC49-BFF1-DC7D1561A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Brunfarvning dækker en række kemiske processer fra blandt andet fysiske påvirkninger, der forårsager en brunfarvning af vores mad. </a:t>
            </a:r>
          </a:p>
          <a:p>
            <a:r>
              <a:rPr lang="da-DK" dirty="0"/>
              <a:t>3 kemiske processer;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Maillard-reaktion </a:t>
            </a:r>
            <a:r>
              <a:rPr lang="da-DK" dirty="0">
                <a:sym typeface="Wingdings" pitchFamily="2" charset="2"/>
              </a:rPr>
              <a:t> den stegt bøf. 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Karamellisering </a:t>
            </a:r>
            <a:r>
              <a:rPr lang="da-DK" dirty="0">
                <a:sym typeface="Wingdings" pitchFamily="2" charset="2"/>
              </a:rPr>
              <a:t> Creme </a:t>
            </a:r>
            <a:r>
              <a:rPr lang="da-DK" dirty="0" err="1">
                <a:sym typeface="Wingdings" pitchFamily="2" charset="2"/>
              </a:rPr>
              <a:t>Bruleé</a:t>
            </a:r>
            <a:r>
              <a:rPr lang="da-DK" dirty="0">
                <a:sym typeface="Wingdings" pitchFamily="2" charset="2"/>
              </a:rPr>
              <a:t>.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Enzymatisk brunfarvning </a:t>
            </a:r>
            <a:r>
              <a:rPr lang="da-DK" dirty="0">
                <a:sym typeface="Wingdings" pitchFamily="2" charset="2"/>
              </a:rPr>
              <a:t> det brune æble.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686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B8984-E076-2041-82A6-3636D63F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Louis-Camille Maillard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4858B-68B9-D241-A0E6-0586D95F3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Varmen, fra panden, ovn eller hvad du nu tilbereder i, vil skabe hundredevis af nye aromatiske stoffer. </a:t>
            </a:r>
          </a:p>
          <a:p>
            <a:r>
              <a:rPr lang="da-DK" dirty="0"/>
              <a:t>Reaktionen kaldes Maillard-reaktionen efter den franske kemiker Louis-Camille Maillard, der først beskrev reaktionen tilbage i 1912.</a:t>
            </a:r>
          </a:p>
        </p:txBody>
      </p:sp>
    </p:spTree>
    <p:extLst>
      <p:ext uri="{BB962C8B-B14F-4D97-AF65-F5344CB8AC3E}">
        <p14:creationId xmlns:p14="http://schemas.microsoft.com/office/powerpoint/2010/main" val="268086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6916839-0C7C-454F-B8A9-8FDF0A2C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da-DK" b="1" dirty="0"/>
              <a:t>Maillard-reaktion</a:t>
            </a:r>
            <a:endParaRPr lang="da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mad, bord, sandwich, sidder&#10;&#10;Automatisk genereret beskrivelse">
            <a:extLst>
              <a:ext uri="{FF2B5EF4-FFF2-40B4-BE49-F238E27FC236}">
                <a16:creationId xmlns:a16="http://schemas.microsoft.com/office/drawing/2014/main" id="{670FD431-8137-054D-AD50-184572AC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4" r="14591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D5882-4B3C-0644-9FDC-DAC7AB83F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da-DK" dirty="0"/>
              <a:t>Kemisk reaktion, som sker under tilberedning, når </a:t>
            </a:r>
            <a:r>
              <a:rPr lang="da-DK" b="1" i="1" u="sng" dirty="0"/>
              <a:t>sukkerarter</a:t>
            </a:r>
            <a:r>
              <a:rPr lang="da-DK" dirty="0"/>
              <a:t> og </a:t>
            </a:r>
            <a:r>
              <a:rPr lang="da-DK" b="1" i="1" u="sng" dirty="0"/>
              <a:t>protein</a:t>
            </a:r>
            <a:r>
              <a:rPr lang="da-DK" dirty="0"/>
              <a:t> går i forbindelse med hinanden under opvarmning. </a:t>
            </a:r>
          </a:p>
          <a:p>
            <a:endParaRPr lang="da-DK" dirty="0"/>
          </a:p>
          <a:p>
            <a:r>
              <a:rPr lang="da-DK" dirty="0"/>
              <a:t>Maillard-reaktionen skaber en sprød, gyldenbrun overflade og dufte, når din tilberedning ændre på madens overflade.</a:t>
            </a:r>
          </a:p>
        </p:txBody>
      </p:sp>
    </p:spTree>
    <p:extLst>
      <p:ext uri="{BB962C8B-B14F-4D97-AF65-F5344CB8AC3E}">
        <p14:creationId xmlns:p14="http://schemas.microsoft.com/office/powerpoint/2010/main" val="262258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AC6A53B-049C-7244-8EB5-8D30C864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da-DK" dirty="0" err="1"/>
              <a:t>Nerd</a:t>
            </a:r>
            <a:r>
              <a:rPr lang="da-DK" dirty="0"/>
              <a:t>-alert!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1B9664-F0FC-BC4F-8B6D-4D51104F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700" dirty="0"/>
              <a:t>Opvarmning over 140º, vil  fødevarens aminosyrer og sukkermolekyler reagere med hinanden.</a:t>
            </a:r>
          </a:p>
          <a:p>
            <a:pPr>
              <a:lnSpc>
                <a:spcPct val="90000"/>
              </a:lnSpc>
            </a:pPr>
            <a:r>
              <a:rPr lang="da-DK" sz="1700" dirty="0"/>
              <a:t>Det er ikke alle disse, som vi mennesker kan forklare endnu, men vi ved af erfaring, hvilke reaktioner vi gerne vil have i vores mad.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905CA0B-50B6-E14C-B995-E3A8BF4A6895}"/>
              </a:ext>
            </a:extLst>
          </p:cNvPr>
          <p:cNvSpPr txBox="1"/>
          <p:nvPr/>
        </p:nvSpPr>
        <p:spPr>
          <a:xfrm>
            <a:off x="1301894" y="1250696"/>
            <a:ext cx="3970194" cy="43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Vi kender til 8 forskellige reducerede sukkerarter.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20 forskellige aminosyregrupper.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3 Veje.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da-DK" sz="2000" dirty="0"/>
              <a:t>Fission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da-DK" sz="2000" dirty="0"/>
              <a:t>Kondensation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da-DK" sz="2000" dirty="0"/>
              <a:t>Strecker-reaktion</a:t>
            </a:r>
          </a:p>
        </p:txBody>
      </p:sp>
      <p:sp>
        <p:nvSpPr>
          <p:cNvPr id="6" name="Stregbilledforklaring 2 (kant og fremhævningsstreg) 5">
            <a:extLst>
              <a:ext uri="{FF2B5EF4-FFF2-40B4-BE49-F238E27FC236}">
                <a16:creationId xmlns:a16="http://schemas.microsoft.com/office/drawing/2014/main" id="{0B601913-B16A-DB4A-B2E6-3FFB032E4D2C}"/>
              </a:ext>
            </a:extLst>
          </p:cNvPr>
          <p:cNvSpPr/>
          <p:nvPr/>
        </p:nvSpPr>
        <p:spPr>
          <a:xfrm>
            <a:off x="4848296" y="88898"/>
            <a:ext cx="2600325" cy="130386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6067"/>
              <a:gd name="adj6" fmla="val -95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= Spaltning af molekyler</a:t>
            </a:r>
          </a:p>
        </p:txBody>
      </p:sp>
      <p:sp>
        <p:nvSpPr>
          <p:cNvPr id="16" name="Stregbilledforklaring 2 (kant og fremhævningsstreg) 15">
            <a:extLst>
              <a:ext uri="{FF2B5EF4-FFF2-40B4-BE49-F238E27FC236}">
                <a16:creationId xmlns:a16="http://schemas.microsoft.com/office/drawing/2014/main" id="{2ED7135B-EE7A-C44C-8E02-1D2A43A34B2F}"/>
              </a:ext>
            </a:extLst>
          </p:cNvPr>
          <p:cNvSpPr/>
          <p:nvPr/>
        </p:nvSpPr>
        <p:spPr>
          <a:xfrm>
            <a:off x="5287824" y="5404349"/>
            <a:ext cx="2600325" cy="130386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47"/>
              <a:gd name="adj6" fmla="val -67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= Anden kemisk reaktion</a:t>
            </a:r>
          </a:p>
        </p:txBody>
      </p:sp>
      <p:sp>
        <p:nvSpPr>
          <p:cNvPr id="18" name="Stregbilledforklaring 2 (kant og fremhævningsstreg) 17">
            <a:extLst>
              <a:ext uri="{FF2B5EF4-FFF2-40B4-BE49-F238E27FC236}">
                <a16:creationId xmlns:a16="http://schemas.microsoft.com/office/drawing/2014/main" id="{6287356E-8CCD-A94D-93A4-E79A4C1670CD}"/>
              </a:ext>
            </a:extLst>
          </p:cNvPr>
          <p:cNvSpPr/>
          <p:nvPr/>
        </p:nvSpPr>
        <p:spPr>
          <a:xfrm>
            <a:off x="9184548" y="4247090"/>
            <a:ext cx="2600325" cy="237384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65"/>
              <a:gd name="adj6" fmla="val -228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= Fortætning = gasform til væskeform.</a:t>
            </a:r>
          </a:p>
          <a:p>
            <a:pPr algn="ctr"/>
            <a:r>
              <a:rPr lang="da-DK" dirty="0"/>
              <a:t>Den modsatte proces er </a:t>
            </a:r>
            <a:r>
              <a:rPr lang="da-DK" dirty="0">
                <a:hlinkClick r:id="rId5"/>
              </a:rPr>
              <a:t>fordampning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50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5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page8image44790992">
            <a:extLst>
              <a:ext uri="{FF2B5EF4-FFF2-40B4-BE49-F238E27FC236}">
                <a16:creationId xmlns:a16="http://schemas.microsoft.com/office/drawing/2014/main" id="{484F299C-4B59-DC42-9187-13BC06AD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66795"/>
            <a:ext cx="10701338" cy="55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94D3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681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D5C1D4F-69AA-0649-BEE0-735831B6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da-DK" dirty="0"/>
              <a:t>Karamellisering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plade, bord, mad, kage&#10;&#10;Automatisk genereret beskrivelse">
            <a:extLst>
              <a:ext uri="{FF2B5EF4-FFF2-40B4-BE49-F238E27FC236}">
                <a16:creationId xmlns:a16="http://schemas.microsoft.com/office/drawing/2014/main" id="{02C3CB3C-8A49-934D-94A8-406BB46F16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905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A6EBCA-ECB7-4837-9F69-ADC4183A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da-DK" dirty="0"/>
              <a:t>= Den kemiske reaktion, som finder sted, når sukkermolekyler nedbrydes under opvarmning ved høje temperaturer (160-180 0C), og danner ved oxidation </a:t>
            </a:r>
            <a:r>
              <a:rPr lang="da-DK"/>
              <a:t>lange sukkerkæder </a:t>
            </a:r>
            <a:r>
              <a:rPr lang="da-DK" dirty="0"/>
              <a:t>og mindre flygtige aromastoffer.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3B446-6996-8D40-B913-AD016BD9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Karamelliseringens</a:t>
            </a:r>
            <a:r>
              <a:rPr lang="da-DK" dirty="0"/>
              <a:t> forløb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8BABA8-272B-7749-8CF5-967841EF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Længere tids opvarmning ved temperaturer over 170 grader, vil sukker dekomponere = smelte. </a:t>
            </a:r>
          </a:p>
          <a:p>
            <a:r>
              <a:rPr lang="da-DK" dirty="0"/>
              <a:t>Resultat = flygtige aromakomponenter såsom </a:t>
            </a:r>
            <a:r>
              <a:rPr lang="da-DK" dirty="0" err="1"/>
              <a:t>diacetyl</a:t>
            </a:r>
            <a:r>
              <a:rPr lang="da-DK" dirty="0"/>
              <a:t> (smør), furaner (nøddearoma) og </a:t>
            </a:r>
            <a:r>
              <a:rPr lang="da-DK" dirty="0" err="1"/>
              <a:t>maltol</a:t>
            </a:r>
            <a:r>
              <a:rPr lang="da-DK" dirty="0"/>
              <a:t> (ristede brød). </a:t>
            </a:r>
          </a:p>
          <a:p>
            <a:r>
              <a:rPr lang="da-DK" dirty="0"/>
              <a:t>Efter længere tids opvarmning vil de enkelte monosakkarider begynde at kondensere ved tab af vand til = </a:t>
            </a:r>
            <a:r>
              <a:rPr lang="da-DK" dirty="0" err="1"/>
              <a:t>caramelans</a:t>
            </a:r>
            <a:r>
              <a:rPr lang="da-DK" dirty="0"/>
              <a:t>, </a:t>
            </a:r>
            <a:r>
              <a:rPr lang="da-DK" dirty="0" err="1"/>
              <a:t>caramelenes</a:t>
            </a:r>
            <a:r>
              <a:rPr lang="da-DK" dirty="0"/>
              <a:t> og </a:t>
            </a:r>
            <a:r>
              <a:rPr lang="da-DK" dirty="0" err="1"/>
              <a:t>caramelin</a:t>
            </a:r>
            <a:r>
              <a:rPr lang="da-DK" dirty="0"/>
              <a:t>, der forbindes med brunfarvning og bitre smagsnoter. </a:t>
            </a:r>
          </a:p>
          <a:p>
            <a:endParaRPr lang="da-DK" dirty="0"/>
          </a:p>
        </p:txBody>
      </p:sp>
      <p:sp>
        <p:nvSpPr>
          <p:cNvPr id="4" name="Afrundet rektangulær billedforklaring 3">
            <a:extLst>
              <a:ext uri="{FF2B5EF4-FFF2-40B4-BE49-F238E27FC236}">
                <a16:creationId xmlns:a16="http://schemas.microsoft.com/office/drawing/2014/main" id="{B1BA91A0-7C9D-5E4F-A31D-8AD79EC575BF}"/>
              </a:ext>
            </a:extLst>
          </p:cNvPr>
          <p:cNvSpPr/>
          <p:nvPr/>
        </p:nvSpPr>
        <p:spPr>
          <a:xfrm>
            <a:off x="6822831" y="982132"/>
            <a:ext cx="4595446" cy="38946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/>
              <a:t>Karamellisering </a:t>
            </a:r>
            <a:r>
              <a:rPr lang="da-DK" sz="3600" dirty="0"/>
              <a:t>kan finde sted samtidig med en Maillard- reaktion. 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87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10143-6AD5-A142-B3F3-7265FD0F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Det brune æbles forbandelse </a:t>
            </a:r>
            <a:br>
              <a:rPr lang="da-DK" dirty="0"/>
            </a:br>
            <a:r>
              <a:rPr lang="da-DK" dirty="0"/>
              <a:t>Oxidation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F9F0B7-FAF4-A64B-8339-37A397D37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Enzymer nedbryder fenolerne (”</a:t>
            </a:r>
            <a:r>
              <a:rPr lang="da-DK" dirty="0" err="1"/>
              <a:t>dufteskabere</a:t>
            </a:r>
            <a:r>
              <a:rPr lang="da-DK" dirty="0"/>
              <a:t>”) i frugt og grønts kød.</a:t>
            </a:r>
          </a:p>
          <a:p>
            <a:pPr>
              <a:lnSpc>
                <a:spcPct val="150000"/>
              </a:lnSpc>
            </a:pPr>
            <a:r>
              <a:rPr lang="da-DK" dirty="0"/>
              <a:t>Æblets smagfulde fenoler er normalt pakket ind i ”små lommer” (vakuoler), </a:t>
            </a:r>
          </a:p>
          <a:p>
            <a:pPr>
              <a:lnSpc>
                <a:spcPct val="150000"/>
              </a:lnSpc>
            </a:pPr>
            <a:r>
              <a:rPr lang="da-DK" dirty="0"/>
              <a:t>Skærer eller bider du i et æble, bliver vakuolernes membran brudt og fenolerne kan gå i forbindelse med andre ting = det brune æbles forbandelse. </a:t>
            </a:r>
          </a:p>
        </p:txBody>
      </p:sp>
    </p:spTree>
    <p:extLst>
      <p:ext uri="{BB962C8B-B14F-4D97-AF65-F5344CB8AC3E}">
        <p14:creationId xmlns:p14="http://schemas.microsoft.com/office/powerpoint/2010/main" val="3093012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426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Organisk</vt:lpstr>
      <vt:lpstr> Maillard-reaktionen  (udtales majard)</vt:lpstr>
      <vt:lpstr>Overordnet</vt:lpstr>
      <vt:lpstr>Louis-Camille Maillard</vt:lpstr>
      <vt:lpstr>Maillard-reaktion</vt:lpstr>
      <vt:lpstr>Nerd-alert!</vt:lpstr>
      <vt:lpstr>PowerPoint-præsentation</vt:lpstr>
      <vt:lpstr>Karamellisering</vt:lpstr>
      <vt:lpstr>Karamelliseringens forløb</vt:lpstr>
      <vt:lpstr>Det brune æbles forbandelse  Oxidation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Maillard-reaktionen  (udtales majard)</dc:title>
  <dc:creator>Christian Bunk Svane</dc:creator>
  <cp:lastModifiedBy>Christian Bunk Svane</cp:lastModifiedBy>
  <cp:revision>4</cp:revision>
  <dcterms:created xsi:type="dcterms:W3CDTF">2019-11-15T09:02:33Z</dcterms:created>
  <dcterms:modified xsi:type="dcterms:W3CDTF">2021-06-21T14:16:14Z</dcterms:modified>
</cp:coreProperties>
</file>