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16"/>
  </p:notesMasterIdLst>
  <p:sldIdLst>
    <p:sldId id="256" r:id="rId2"/>
    <p:sldId id="262" r:id="rId3"/>
    <p:sldId id="257" r:id="rId4"/>
    <p:sldId id="258" r:id="rId5"/>
    <p:sldId id="265" r:id="rId6"/>
    <p:sldId id="264" r:id="rId7"/>
    <p:sldId id="259" r:id="rId8"/>
    <p:sldId id="260" r:id="rId9"/>
    <p:sldId id="266" r:id="rId10"/>
    <p:sldId id="267" r:id="rId11"/>
    <p:sldId id="268" r:id="rId12"/>
    <p:sldId id="269" r:id="rId13"/>
    <p:sldId id="261" r:id="rId14"/>
    <p:sldId id="263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11"/>
    <p:restoredTop sz="94788"/>
  </p:normalViewPr>
  <p:slideViewPr>
    <p:cSldViewPr snapToGrid="0" snapToObjects="1">
      <p:cViewPr varScale="1">
        <p:scale>
          <a:sx n="79" d="100"/>
          <a:sy n="79" d="100"/>
        </p:scale>
        <p:origin x="24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Relationship Id="rId9" Type="http://schemas.openxmlformats.org/officeDocument/2006/relationships/image" Target="../media/image10.jpe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Relationship Id="rId9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A2D5AB-4726-4F67-BAD9-F21C4FFCECA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AFC7644-198B-49D8-A9FD-DB4DC62D1867}">
      <dgm:prSet/>
      <dgm:spPr/>
      <dgm:t>
        <a:bodyPr/>
        <a:lstStyle/>
        <a:p>
          <a:pPr>
            <a:lnSpc>
              <a:spcPct val="100000"/>
            </a:lnSpc>
          </a:pPr>
          <a:r>
            <a:rPr lang="da-DK" dirty="0"/>
            <a:t>Hvad er en surdej?</a:t>
          </a:r>
          <a:endParaRPr lang="en-US" dirty="0"/>
        </a:p>
      </dgm:t>
    </dgm:pt>
    <dgm:pt modelId="{F62EE6F5-ABF0-4325-B5EC-69A73403D4C2}" type="parTrans" cxnId="{83031B79-7A85-4E76-9F5F-39304B296F73}">
      <dgm:prSet/>
      <dgm:spPr/>
      <dgm:t>
        <a:bodyPr/>
        <a:lstStyle/>
        <a:p>
          <a:endParaRPr lang="en-US"/>
        </a:p>
      </dgm:t>
    </dgm:pt>
    <dgm:pt modelId="{6D793DB5-7942-49B8-8F0C-023331A0C580}" type="sibTrans" cxnId="{83031B79-7A85-4E76-9F5F-39304B296F73}">
      <dgm:prSet/>
      <dgm:spPr/>
      <dgm:t>
        <a:bodyPr/>
        <a:lstStyle/>
        <a:p>
          <a:endParaRPr lang="en-US"/>
        </a:p>
      </dgm:t>
    </dgm:pt>
    <dgm:pt modelId="{46909011-BFC2-4F1C-B02C-2DB2FD73E7EE}">
      <dgm:prSet/>
      <dgm:spPr/>
      <dgm:t>
        <a:bodyPr/>
        <a:lstStyle/>
        <a:p>
          <a:pPr>
            <a:lnSpc>
              <a:spcPct val="100000"/>
            </a:lnSpc>
          </a:pPr>
          <a:r>
            <a:rPr lang="da-DK" dirty="0"/>
            <a:t>Sætte surdej i gang</a:t>
          </a:r>
          <a:endParaRPr lang="en-US" dirty="0"/>
        </a:p>
      </dgm:t>
    </dgm:pt>
    <dgm:pt modelId="{678C3B8E-BEB9-40A0-AAAE-9722C59AAD60}" type="parTrans" cxnId="{F4A98A32-072F-4A33-9129-7AE3C9671504}">
      <dgm:prSet/>
      <dgm:spPr/>
      <dgm:t>
        <a:bodyPr/>
        <a:lstStyle/>
        <a:p>
          <a:endParaRPr lang="en-US"/>
        </a:p>
      </dgm:t>
    </dgm:pt>
    <dgm:pt modelId="{4240F81C-29CC-464B-A823-4822286815CB}" type="sibTrans" cxnId="{F4A98A32-072F-4A33-9129-7AE3C9671504}">
      <dgm:prSet/>
      <dgm:spPr/>
      <dgm:t>
        <a:bodyPr/>
        <a:lstStyle/>
        <a:p>
          <a:endParaRPr lang="en-US"/>
        </a:p>
      </dgm:t>
    </dgm:pt>
    <dgm:pt modelId="{DAF67881-BEB1-46EA-8818-9AE586FF12D1}">
      <dgm:prSet/>
      <dgm:spPr/>
      <dgm:t>
        <a:bodyPr/>
        <a:lstStyle/>
        <a:p>
          <a:pPr>
            <a:lnSpc>
              <a:spcPct val="100000"/>
            </a:lnSpc>
          </a:pPr>
          <a:r>
            <a:rPr lang="da-DK" dirty="0"/>
            <a:t>Hvad er fermentering?</a:t>
          </a:r>
          <a:endParaRPr lang="en-US" dirty="0"/>
        </a:p>
      </dgm:t>
    </dgm:pt>
    <dgm:pt modelId="{BCA30286-FC0B-4AC8-B742-76D4DBE3B2AF}" type="parTrans" cxnId="{0DACF5EA-B201-4AB9-A07D-5ABC52D9BBD6}">
      <dgm:prSet/>
      <dgm:spPr/>
      <dgm:t>
        <a:bodyPr/>
        <a:lstStyle/>
        <a:p>
          <a:endParaRPr lang="en-US"/>
        </a:p>
      </dgm:t>
    </dgm:pt>
    <dgm:pt modelId="{0B0A1223-F525-4D6F-8C12-10C59712E189}" type="sibTrans" cxnId="{0DACF5EA-B201-4AB9-A07D-5ABC52D9BBD6}">
      <dgm:prSet/>
      <dgm:spPr/>
      <dgm:t>
        <a:bodyPr/>
        <a:lstStyle/>
        <a:p>
          <a:endParaRPr lang="en-US"/>
        </a:p>
      </dgm:t>
    </dgm:pt>
    <dgm:pt modelId="{765E65A1-3DA0-4512-9EDA-397637163060}">
      <dgm:prSet/>
      <dgm:spPr/>
      <dgm:t>
        <a:bodyPr/>
        <a:lstStyle/>
        <a:p>
          <a:pPr>
            <a:lnSpc>
              <a:spcPct val="100000"/>
            </a:lnSpc>
          </a:pPr>
          <a:r>
            <a:rPr lang="da-DK" dirty="0"/>
            <a:t>Sætte fermentering af gulerødder i gang. </a:t>
          </a:r>
        </a:p>
      </dgm:t>
    </dgm:pt>
    <dgm:pt modelId="{8057C81C-BAB2-4428-B946-49BD6B9D2E6E}" type="parTrans" cxnId="{858EA5DE-871C-4FB7-8A8A-3ACF16CDA42A}">
      <dgm:prSet/>
      <dgm:spPr/>
      <dgm:t>
        <a:bodyPr/>
        <a:lstStyle/>
        <a:p>
          <a:endParaRPr lang="en-US"/>
        </a:p>
      </dgm:t>
    </dgm:pt>
    <dgm:pt modelId="{D3A8BD3D-76A6-4FC8-94E9-06CB487F4BE8}" type="sibTrans" cxnId="{858EA5DE-871C-4FB7-8A8A-3ACF16CDA42A}">
      <dgm:prSet/>
      <dgm:spPr/>
      <dgm:t>
        <a:bodyPr/>
        <a:lstStyle/>
        <a:p>
          <a:endParaRPr lang="en-US"/>
        </a:p>
      </dgm:t>
    </dgm:pt>
    <dgm:pt modelId="{2F60B5D3-B0AF-3B48-B05D-97F8F7181FDB}">
      <dgm:prSet/>
      <dgm:spPr/>
      <dgm:t>
        <a:bodyPr/>
        <a:lstStyle/>
        <a:p>
          <a:pPr>
            <a:lnSpc>
              <a:spcPct val="100000"/>
            </a:lnSpc>
          </a:pPr>
          <a:r>
            <a:rPr lang="da-DK" dirty="0"/>
            <a:t>Surdejspandekager</a:t>
          </a:r>
        </a:p>
      </dgm:t>
    </dgm:pt>
    <dgm:pt modelId="{5F8B6CD0-275F-FF42-B567-0FB66F5F190C}" type="parTrans" cxnId="{049AA962-4282-3544-A453-43F88C6D33A8}">
      <dgm:prSet/>
      <dgm:spPr/>
      <dgm:t>
        <a:bodyPr/>
        <a:lstStyle/>
        <a:p>
          <a:endParaRPr lang="da-DK"/>
        </a:p>
      </dgm:t>
    </dgm:pt>
    <dgm:pt modelId="{06ABD2B6-B1B8-9B4E-A34D-124D1F6B1472}" type="sibTrans" cxnId="{049AA962-4282-3544-A453-43F88C6D33A8}">
      <dgm:prSet/>
      <dgm:spPr/>
      <dgm:t>
        <a:bodyPr/>
        <a:lstStyle/>
        <a:p>
          <a:endParaRPr lang="da-DK"/>
        </a:p>
      </dgm:t>
    </dgm:pt>
    <dgm:pt modelId="{ADA9AC4E-ABB6-49A0-9F77-3272A668D544}" type="pres">
      <dgm:prSet presAssocID="{72A2D5AB-4726-4F67-BAD9-F21C4FFCECA6}" presName="root" presStyleCnt="0">
        <dgm:presLayoutVars>
          <dgm:dir/>
          <dgm:resizeHandles val="exact"/>
        </dgm:presLayoutVars>
      </dgm:prSet>
      <dgm:spPr/>
    </dgm:pt>
    <dgm:pt modelId="{01B972DC-0E73-4239-A441-0468CAFA9C0A}" type="pres">
      <dgm:prSet presAssocID="{6AFC7644-198B-49D8-A9FD-DB4DC62D1867}" presName="compNode" presStyleCnt="0"/>
      <dgm:spPr/>
    </dgm:pt>
    <dgm:pt modelId="{A8DACC26-3554-4322-87D5-C75B540D7285}" type="pres">
      <dgm:prSet presAssocID="{6AFC7644-198B-49D8-A9FD-DB4DC62D1867}" presName="bgRect" presStyleLbl="bgShp" presStyleIdx="0" presStyleCnt="5" custLinFactNeighborX="-1533" custLinFactNeighborY="2048"/>
      <dgm:spPr/>
    </dgm:pt>
    <dgm:pt modelId="{699CAFE4-C37B-46B2-B4CB-93AE8327BC15}" type="pres">
      <dgm:prSet presAssocID="{6AFC7644-198B-49D8-A9FD-DB4DC62D1867}" presName="iconRect" presStyleLbl="node1" presStyleIdx="0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43D3D131-7A38-4E70-BCE9-9BF63843B7A0}" type="pres">
      <dgm:prSet presAssocID="{6AFC7644-198B-49D8-A9FD-DB4DC62D1867}" presName="spaceRect" presStyleCnt="0"/>
      <dgm:spPr/>
    </dgm:pt>
    <dgm:pt modelId="{B852FF86-E8BE-43C9-B374-3C6EA1780BE1}" type="pres">
      <dgm:prSet presAssocID="{6AFC7644-198B-49D8-A9FD-DB4DC62D1867}" presName="parTx" presStyleLbl="revTx" presStyleIdx="0" presStyleCnt="5">
        <dgm:presLayoutVars>
          <dgm:chMax val="0"/>
          <dgm:chPref val="0"/>
        </dgm:presLayoutVars>
      </dgm:prSet>
      <dgm:spPr/>
    </dgm:pt>
    <dgm:pt modelId="{9798B244-DDBC-4AB2-98AE-5788B9C000C3}" type="pres">
      <dgm:prSet presAssocID="{6D793DB5-7942-49B8-8F0C-023331A0C580}" presName="sibTrans" presStyleCnt="0"/>
      <dgm:spPr/>
    </dgm:pt>
    <dgm:pt modelId="{0345523D-31AD-438D-A1FA-C0B18CD19AEC}" type="pres">
      <dgm:prSet presAssocID="{46909011-BFC2-4F1C-B02C-2DB2FD73E7EE}" presName="compNode" presStyleCnt="0"/>
      <dgm:spPr/>
    </dgm:pt>
    <dgm:pt modelId="{76837FDF-BAED-48CE-97C8-16EEA424021F}" type="pres">
      <dgm:prSet presAssocID="{46909011-BFC2-4F1C-B02C-2DB2FD73E7EE}" presName="bgRect" presStyleLbl="bgShp" presStyleIdx="1" presStyleCnt="5"/>
      <dgm:spPr/>
    </dgm:pt>
    <dgm:pt modelId="{605B59DF-02B3-41AC-B179-4865600B8028}" type="pres">
      <dgm:prSet presAssocID="{46909011-BFC2-4F1C-B02C-2DB2FD73E7E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larm Clock"/>
        </a:ext>
      </dgm:extLst>
    </dgm:pt>
    <dgm:pt modelId="{8C606876-E63B-4B5C-865C-05A2580EFE10}" type="pres">
      <dgm:prSet presAssocID="{46909011-BFC2-4F1C-B02C-2DB2FD73E7EE}" presName="spaceRect" presStyleCnt="0"/>
      <dgm:spPr/>
    </dgm:pt>
    <dgm:pt modelId="{542E8457-6A92-4550-8540-8F78707A996F}" type="pres">
      <dgm:prSet presAssocID="{46909011-BFC2-4F1C-B02C-2DB2FD73E7EE}" presName="parTx" presStyleLbl="revTx" presStyleIdx="1" presStyleCnt="5">
        <dgm:presLayoutVars>
          <dgm:chMax val="0"/>
          <dgm:chPref val="0"/>
        </dgm:presLayoutVars>
      </dgm:prSet>
      <dgm:spPr/>
    </dgm:pt>
    <dgm:pt modelId="{3EDAB17E-1566-4DAA-A6AC-E4F72E1C8DE0}" type="pres">
      <dgm:prSet presAssocID="{4240F81C-29CC-464B-A823-4822286815CB}" presName="sibTrans" presStyleCnt="0"/>
      <dgm:spPr/>
    </dgm:pt>
    <dgm:pt modelId="{40622B0A-4DEB-4D87-ACA1-5C3555AA95AC}" type="pres">
      <dgm:prSet presAssocID="{DAF67881-BEB1-46EA-8818-9AE586FF12D1}" presName="compNode" presStyleCnt="0"/>
      <dgm:spPr/>
    </dgm:pt>
    <dgm:pt modelId="{F8EBC376-58B1-42CC-BA8C-2F7A3091558C}" type="pres">
      <dgm:prSet presAssocID="{DAF67881-BEB1-46EA-8818-9AE586FF12D1}" presName="bgRect" presStyleLbl="bgShp" presStyleIdx="2" presStyleCnt="5"/>
      <dgm:spPr/>
    </dgm:pt>
    <dgm:pt modelId="{2FF178DB-D4A9-4B54-85F6-22DAA9D71595}" type="pres">
      <dgm:prSet presAssocID="{DAF67881-BEB1-46EA-8818-9AE586FF12D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rus"/>
        </a:ext>
      </dgm:extLst>
    </dgm:pt>
    <dgm:pt modelId="{37B9511D-D4FC-4890-B1FB-B1BB84533213}" type="pres">
      <dgm:prSet presAssocID="{DAF67881-BEB1-46EA-8818-9AE586FF12D1}" presName="spaceRect" presStyleCnt="0"/>
      <dgm:spPr/>
    </dgm:pt>
    <dgm:pt modelId="{B2F0ED56-D2A8-4DAF-810C-2B0B7A66FF5F}" type="pres">
      <dgm:prSet presAssocID="{DAF67881-BEB1-46EA-8818-9AE586FF12D1}" presName="parTx" presStyleLbl="revTx" presStyleIdx="2" presStyleCnt="5">
        <dgm:presLayoutVars>
          <dgm:chMax val="0"/>
          <dgm:chPref val="0"/>
        </dgm:presLayoutVars>
      </dgm:prSet>
      <dgm:spPr/>
    </dgm:pt>
    <dgm:pt modelId="{12A46E81-1457-408C-8393-C472560DB31C}" type="pres">
      <dgm:prSet presAssocID="{0B0A1223-F525-4D6F-8C12-10C59712E189}" presName="sibTrans" presStyleCnt="0"/>
      <dgm:spPr/>
    </dgm:pt>
    <dgm:pt modelId="{A6E1580F-BC7A-4735-BAEC-4FAC8E56E2E2}" type="pres">
      <dgm:prSet presAssocID="{765E65A1-3DA0-4512-9EDA-397637163060}" presName="compNode" presStyleCnt="0"/>
      <dgm:spPr/>
    </dgm:pt>
    <dgm:pt modelId="{6E21445F-967C-4A36-8FC1-E3CDADF4A2D6}" type="pres">
      <dgm:prSet presAssocID="{765E65A1-3DA0-4512-9EDA-397637163060}" presName="bgRect" presStyleLbl="bgShp" presStyleIdx="3" presStyleCnt="5"/>
      <dgm:spPr/>
    </dgm:pt>
    <dgm:pt modelId="{87821C92-DD5C-4EDA-A464-F232C3BE2A06}" type="pres">
      <dgm:prSet presAssocID="{765E65A1-3DA0-4512-9EDA-39763716306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oked Turkey"/>
        </a:ext>
      </dgm:extLst>
    </dgm:pt>
    <dgm:pt modelId="{E1E86C4D-C44F-40BC-9042-AA0EC5557361}" type="pres">
      <dgm:prSet presAssocID="{765E65A1-3DA0-4512-9EDA-397637163060}" presName="spaceRect" presStyleCnt="0"/>
      <dgm:spPr/>
    </dgm:pt>
    <dgm:pt modelId="{84F997CF-113F-4660-B756-A0551C77E582}" type="pres">
      <dgm:prSet presAssocID="{765E65A1-3DA0-4512-9EDA-397637163060}" presName="parTx" presStyleLbl="revTx" presStyleIdx="3" presStyleCnt="5">
        <dgm:presLayoutVars>
          <dgm:chMax val="0"/>
          <dgm:chPref val="0"/>
        </dgm:presLayoutVars>
      </dgm:prSet>
      <dgm:spPr/>
    </dgm:pt>
    <dgm:pt modelId="{897FF544-7737-6F4A-B305-F290BFB67DDD}" type="pres">
      <dgm:prSet presAssocID="{D3A8BD3D-76A6-4FC8-94E9-06CB487F4BE8}" presName="sibTrans" presStyleCnt="0"/>
      <dgm:spPr/>
    </dgm:pt>
    <dgm:pt modelId="{09BA6301-070F-3B43-8014-98A6EDCDB257}" type="pres">
      <dgm:prSet presAssocID="{2F60B5D3-B0AF-3B48-B05D-97F8F7181FDB}" presName="compNode" presStyleCnt="0"/>
      <dgm:spPr/>
    </dgm:pt>
    <dgm:pt modelId="{A92EC4CF-2B98-FB45-A68B-340A16C8F47B}" type="pres">
      <dgm:prSet presAssocID="{2F60B5D3-B0AF-3B48-B05D-97F8F7181FDB}" presName="bgRect" presStyleLbl="bgShp" presStyleIdx="4" presStyleCnt="5"/>
      <dgm:spPr/>
    </dgm:pt>
    <dgm:pt modelId="{7489CC58-D81E-7F45-9D62-0998EE88FCD9}" type="pres">
      <dgm:prSet presAssocID="{2F60B5D3-B0AF-3B48-B05D-97F8F7181FD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2DB69276-F948-A54D-9627-46B31A714F05}" type="pres">
      <dgm:prSet presAssocID="{2F60B5D3-B0AF-3B48-B05D-97F8F7181FDB}" presName="spaceRect" presStyleCnt="0"/>
      <dgm:spPr/>
    </dgm:pt>
    <dgm:pt modelId="{FBD96EB0-62CD-1640-B1E5-52144CFABA14}" type="pres">
      <dgm:prSet presAssocID="{2F60B5D3-B0AF-3B48-B05D-97F8F7181FDB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F4A98A32-072F-4A33-9129-7AE3C9671504}" srcId="{72A2D5AB-4726-4F67-BAD9-F21C4FFCECA6}" destId="{46909011-BFC2-4F1C-B02C-2DB2FD73E7EE}" srcOrd="1" destOrd="0" parTransId="{678C3B8E-BEB9-40A0-AAAE-9722C59AAD60}" sibTransId="{4240F81C-29CC-464B-A823-4822286815CB}"/>
    <dgm:cxn modelId="{68E73F42-1EF5-4552-9D05-10BDFDA166C3}" type="presOf" srcId="{6AFC7644-198B-49D8-A9FD-DB4DC62D1867}" destId="{B852FF86-E8BE-43C9-B374-3C6EA1780BE1}" srcOrd="0" destOrd="0" presId="urn:microsoft.com/office/officeart/2018/2/layout/IconVerticalSolidList"/>
    <dgm:cxn modelId="{78D3D757-1EB2-4142-AD2B-85B315796FBF}" type="presOf" srcId="{DAF67881-BEB1-46EA-8818-9AE586FF12D1}" destId="{B2F0ED56-D2A8-4DAF-810C-2B0B7A66FF5F}" srcOrd="0" destOrd="0" presId="urn:microsoft.com/office/officeart/2018/2/layout/IconVerticalSolidList"/>
    <dgm:cxn modelId="{E9472A58-3536-426F-B651-32C7009C269F}" type="presOf" srcId="{765E65A1-3DA0-4512-9EDA-397637163060}" destId="{84F997CF-113F-4660-B756-A0551C77E582}" srcOrd="0" destOrd="0" presId="urn:microsoft.com/office/officeart/2018/2/layout/IconVerticalSolidList"/>
    <dgm:cxn modelId="{049AA962-4282-3544-A453-43F88C6D33A8}" srcId="{72A2D5AB-4726-4F67-BAD9-F21C4FFCECA6}" destId="{2F60B5D3-B0AF-3B48-B05D-97F8F7181FDB}" srcOrd="4" destOrd="0" parTransId="{5F8B6CD0-275F-FF42-B567-0FB66F5F190C}" sibTransId="{06ABD2B6-B1B8-9B4E-A34D-124D1F6B1472}"/>
    <dgm:cxn modelId="{83031B79-7A85-4E76-9F5F-39304B296F73}" srcId="{72A2D5AB-4726-4F67-BAD9-F21C4FFCECA6}" destId="{6AFC7644-198B-49D8-A9FD-DB4DC62D1867}" srcOrd="0" destOrd="0" parTransId="{F62EE6F5-ABF0-4325-B5EC-69A73403D4C2}" sibTransId="{6D793DB5-7942-49B8-8F0C-023331A0C580}"/>
    <dgm:cxn modelId="{DFE5088C-567C-48DB-8B5C-9A01131A75F5}" type="presOf" srcId="{72A2D5AB-4726-4F67-BAD9-F21C4FFCECA6}" destId="{ADA9AC4E-ABB6-49A0-9F77-3272A668D544}" srcOrd="0" destOrd="0" presId="urn:microsoft.com/office/officeart/2018/2/layout/IconVerticalSolidList"/>
    <dgm:cxn modelId="{48BA3A91-F6C1-441E-ADD1-5EDEE3E340A5}" type="presOf" srcId="{46909011-BFC2-4F1C-B02C-2DB2FD73E7EE}" destId="{542E8457-6A92-4550-8540-8F78707A996F}" srcOrd="0" destOrd="0" presId="urn:microsoft.com/office/officeart/2018/2/layout/IconVerticalSolidList"/>
    <dgm:cxn modelId="{936858D8-B0AB-394D-854E-0BF818707A6A}" type="presOf" srcId="{2F60B5D3-B0AF-3B48-B05D-97F8F7181FDB}" destId="{FBD96EB0-62CD-1640-B1E5-52144CFABA14}" srcOrd="0" destOrd="0" presId="urn:microsoft.com/office/officeart/2018/2/layout/IconVerticalSolidList"/>
    <dgm:cxn modelId="{858EA5DE-871C-4FB7-8A8A-3ACF16CDA42A}" srcId="{72A2D5AB-4726-4F67-BAD9-F21C4FFCECA6}" destId="{765E65A1-3DA0-4512-9EDA-397637163060}" srcOrd="3" destOrd="0" parTransId="{8057C81C-BAB2-4428-B946-49BD6B9D2E6E}" sibTransId="{D3A8BD3D-76A6-4FC8-94E9-06CB487F4BE8}"/>
    <dgm:cxn modelId="{0DACF5EA-B201-4AB9-A07D-5ABC52D9BBD6}" srcId="{72A2D5AB-4726-4F67-BAD9-F21C4FFCECA6}" destId="{DAF67881-BEB1-46EA-8818-9AE586FF12D1}" srcOrd="2" destOrd="0" parTransId="{BCA30286-FC0B-4AC8-B742-76D4DBE3B2AF}" sibTransId="{0B0A1223-F525-4D6F-8C12-10C59712E189}"/>
    <dgm:cxn modelId="{818D8E22-E246-4388-90A2-AF72E4EEC54D}" type="presParOf" srcId="{ADA9AC4E-ABB6-49A0-9F77-3272A668D544}" destId="{01B972DC-0E73-4239-A441-0468CAFA9C0A}" srcOrd="0" destOrd="0" presId="urn:microsoft.com/office/officeart/2018/2/layout/IconVerticalSolidList"/>
    <dgm:cxn modelId="{11820671-E014-439F-85BE-3048187AFE10}" type="presParOf" srcId="{01B972DC-0E73-4239-A441-0468CAFA9C0A}" destId="{A8DACC26-3554-4322-87D5-C75B540D7285}" srcOrd="0" destOrd="0" presId="urn:microsoft.com/office/officeart/2018/2/layout/IconVerticalSolidList"/>
    <dgm:cxn modelId="{1E0CCD47-0A2B-42BD-B6D9-F75B97E3914F}" type="presParOf" srcId="{01B972DC-0E73-4239-A441-0468CAFA9C0A}" destId="{699CAFE4-C37B-46B2-B4CB-93AE8327BC15}" srcOrd="1" destOrd="0" presId="urn:microsoft.com/office/officeart/2018/2/layout/IconVerticalSolidList"/>
    <dgm:cxn modelId="{D0114042-3096-4395-A3E7-1D6EF7967685}" type="presParOf" srcId="{01B972DC-0E73-4239-A441-0468CAFA9C0A}" destId="{43D3D131-7A38-4E70-BCE9-9BF63843B7A0}" srcOrd="2" destOrd="0" presId="urn:microsoft.com/office/officeart/2018/2/layout/IconVerticalSolidList"/>
    <dgm:cxn modelId="{D8C61A77-8EDE-4A10-8942-E3AA90BFC485}" type="presParOf" srcId="{01B972DC-0E73-4239-A441-0468CAFA9C0A}" destId="{B852FF86-E8BE-43C9-B374-3C6EA1780BE1}" srcOrd="3" destOrd="0" presId="urn:microsoft.com/office/officeart/2018/2/layout/IconVerticalSolidList"/>
    <dgm:cxn modelId="{AA479867-A8FC-41ED-9D15-6D4B74FBD0C6}" type="presParOf" srcId="{ADA9AC4E-ABB6-49A0-9F77-3272A668D544}" destId="{9798B244-DDBC-4AB2-98AE-5788B9C000C3}" srcOrd="1" destOrd="0" presId="urn:microsoft.com/office/officeart/2018/2/layout/IconVerticalSolidList"/>
    <dgm:cxn modelId="{398D2450-554A-4A08-B5A6-8EAAA2CCBE18}" type="presParOf" srcId="{ADA9AC4E-ABB6-49A0-9F77-3272A668D544}" destId="{0345523D-31AD-438D-A1FA-C0B18CD19AEC}" srcOrd="2" destOrd="0" presId="urn:microsoft.com/office/officeart/2018/2/layout/IconVerticalSolidList"/>
    <dgm:cxn modelId="{6AFCB3C6-AB24-4312-8561-1393EAC02E58}" type="presParOf" srcId="{0345523D-31AD-438D-A1FA-C0B18CD19AEC}" destId="{76837FDF-BAED-48CE-97C8-16EEA424021F}" srcOrd="0" destOrd="0" presId="urn:microsoft.com/office/officeart/2018/2/layout/IconVerticalSolidList"/>
    <dgm:cxn modelId="{E0A8A63E-92E6-4DE6-8D30-42279BD8E7AD}" type="presParOf" srcId="{0345523D-31AD-438D-A1FA-C0B18CD19AEC}" destId="{605B59DF-02B3-41AC-B179-4865600B8028}" srcOrd="1" destOrd="0" presId="urn:microsoft.com/office/officeart/2018/2/layout/IconVerticalSolidList"/>
    <dgm:cxn modelId="{1763F5C6-55B6-411C-8CE7-2E1A308AA5EA}" type="presParOf" srcId="{0345523D-31AD-438D-A1FA-C0B18CD19AEC}" destId="{8C606876-E63B-4B5C-865C-05A2580EFE10}" srcOrd="2" destOrd="0" presId="urn:microsoft.com/office/officeart/2018/2/layout/IconVerticalSolidList"/>
    <dgm:cxn modelId="{905AB719-C753-4819-8FC7-719A97451A1F}" type="presParOf" srcId="{0345523D-31AD-438D-A1FA-C0B18CD19AEC}" destId="{542E8457-6A92-4550-8540-8F78707A996F}" srcOrd="3" destOrd="0" presId="urn:microsoft.com/office/officeart/2018/2/layout/IconVerticalSolidList"/>
    <dgm:cxn modelId="{FAE5E68B-AB15-480B-8AEA-14F19C366B13}" type="presParOf" srcId="{ADA9AC4E-ABB6-49A0-9F77-3272A668D544}" destId="{3EDAB17E-1566-4DAA-A6AC-E4F72E1C8DE0}" srcOrd="3" destOrd="0" presId="urn:microsoft.com/office/officeart/2018/2/layout/IconVerticalSolidList"/>
    <dgm:cxn modelId="{45E03330-DDE8-4827-9A41-E11F743FEE27}" type="presParOf" srcId="{ADA9AC4E-ABB6-49A0-9F77-3272A668D544}" destId="{40622B0A-4DEB-4D87-ACA1-5C3555AA95AC}" srcOrd="4" destOrd="0" presId="urn:microsoft.com/office/officeart/2018/2/layout/IconVerticalSolidList"/>
    <dgm:cxn modelId="{B743E553-603F-4787-AF36-B785F2CEB3A1}" type="presParOf" srcId="{40622B0A-4DEB-4D87-ACA1-5C3555AA95AC}" destId="{F8EBC376-58B1-42CC-BA8C-2F7A3091558C}" srcOrd="0" destOrd="0" presId="urn:microsoft.com/office/officeart/2018/2/layout/IconVerticalSolidList"/>
    <dgm:cxn modelId="{B8025674-F2CD-4609-9521-B108B2C58CF5}" type="presParOf" srcId="{40622B0A-4DEB-4D87-ACA1-5C3555AA95AC}" destId="{2FF178DB-D4A9-4B54-85F6-22DAA9D71595}" srcOrd="1" destOrd="0" presId="urn:microsoft.com/office/officeart/2018/2/layout/IconVerticalSolidList"/>
    <dgm:cxn modelId="{A12C0E49-952A-47C5-82E9-1CA4A2DF23EC}" type="presParOf" srcId="{40622B0A-4DEB-4D87-ACA1-5C3555AA95AC}" destId="{37B9511D-D4FC-4890-B1FB-B1BB84533213}" srcOrd="2" destOrd="0" presId="urn:microsoft.com/office/officeart/2018/2/layout/IconVerticalSolidList"/>
    <dgm:cxn modelId="{042FCF5B-1373-4E6E-B5E0-8CC0021B84C6}" type="presParOf" srcId="{40622B0A-4DEB-4D87-ACA1-5C3555AA95AC}" destId="{B2F0ED56-D2A8-4DAF-810C-2B0B7A66FF5F}" srcOrd="3" destOrd="0" presId="urn:microsoft.com/office/officeart/2018/2/layout/IconVerticalSolidList"/>
    <dgm:cxn modelId="{3490A02B-29F6-456B-933F-905D8C9B64E1}" type="presParOf" srcId="{ADA9AC4E-ABB6-49A0-9F77-3272A668D544}" destId="{12A46E81-1457-408C-8393-C472560DB31C}" srcOrd="5" destOrd="0" presId="urn:microsoft.com/office/officeart/2018/2/layout/IconVerticalSolidList"/>
    <dgm:cxn modelId="{2BF63D10-02E3-47B0-9009-EB74611666EE}" type="presParOf" srcId="{ADA9AC4E-ABB6-49A0-9F77-3272A668D544}" destId="{A6E1580F-BC7A-4735-BAEC-4FAC8E56E2E2}" srcOrd="6" destOrd="0" presId="urn:microsoft.com/office/officeart/2018/2/layout/IconVerticalSolidList"/>
    <dgm:cxn modelId="{5FEC80E6-0AD2-4DD1-A9DC-B635B8401773}" type="presParOf" srcId="{A6E1580F-BC7A-4735-BAEC-4FAC8E56E2E2}" destId="{6E21445F-967C-4A36-8FC1-E3CDADF4A2D6}" srcOrd="0" destOrd="0" presId="urn:microsoft.com/office/officeart/2018/2/layout/IconVerticalSolidList"/>
    <dgm:cxn modelId="{B0EA16E8-B058-4FD8-88E1-4872E19FF98E}" type="presParOf" srcId="{A6E1580F-BC7A-4735-BAEC-4FAC8E56E2E2}" destId="{87821C92-DD5C-4EDA-A464-F232C3BE2A06}" srcOrd="1" destOrd="0" presId="urn:microsoft.com/office/officeart/2018/2/layout/IconVerticalSolidList"/>
    <dgm:cxn modelId="{3816395D-D57E-4CBB-B55D-C34ABE374FA3}" type="presParOf" srcId="{A6E1580F-BC7A-4735-BAEC-4FAC8E56E2E2}" destId="{E1E86C4D-C44F-40BC-9042-AA0EC5557361}" srcOrd="2" destOrd="0" presId="urn:microsoft.com/office/officeart/2018/2/layout/IconVerticalSolidList"/>
    <dgm:cxn modelId="{2245B15D-2FDF-4FD7-A11F-EE652F2BD19F}" type="presParOf" srcId="{A6E1580F-BC7A-4735-BAEC-4FAC8E56E2E2}" destId="{84F997CF-113F-4660-B756-A0551C77E582}" srcOrd="3" destOrd="0" presId="urn:microsoft.com/office/officeart/2018/2/layout/IconVerticalSolidList"/>
    <dgm:cxn modelId="{D0E06747-21F5-244F-941A-F3EF6F5025F0}" type="presParOf" srcId="{ADA9AC4E-ABB6-49A0-9F77-3272A668D544}" destId="{897FF544-7737-6F4A-B305-F290BFB67DDD}" srcOrd="7" destOrd="0" presId="urn:microsoft.com/office/officeart/2018/2/layout/IconVerticalSolidList"/>
    <dgm:cxn modelId="{C5BE199A-EDE6-A246-A833-11BCA2F11915}" type="presParOf" srcId="{ADA9AC4E-ABB6-49A0-9F77-3272A668D544}" destId="{09BA6301-070F-3B43-8014-98A6EDCDB257}" srcOrd="8" destOrd="0" presId="urn:microsoft.com/office/officeart/2018/2/layout/IconVerticalSolidList"/>
    <dgm:cxn modelId="{C90473D9-7C3F-D849-BA54-50F0F87EE02D}" type="presParOf" srcId="{09BA6301-070F-3B43-8014-98A6EDCDB257}" destId="{A92EC4CF-2B98-FB45-A68B-340A16C8F47B}" srcOrd="0" destOrd="0" presId="urn:microsoft.com/office/officeart/2018/2/layout/IconVerticalSolidList"/>
    <dgm:cxn modelId="{56A87F61-CFB7-A246-94D6-0289F1B58C9A}" type="presParOf" srcId="{09BA6301-070F-3B43-8014-98A6EDCDB257}" destId="{7489CC58-D81E-7F45-9D62-0998EE88FCD9}" srcOrd="1" destOrd="0" presId="urn:microsoft.com/office/officeart/2018/2/layout/IconVerticalSolidList"/>
    <dgm:cxn modelId="{50708FB1-C6B3-0340-9D91-F5905562C2B1}" type="presParOf" srcId="{09BA6301-070F-3B43-8014-98A6EDCDB257}" destId="{2DB69276-F948-A54D-9627-46B31A714F05}" srcOrd="2" destOrd="0" presId="urn:microsoft.com/office/officeart/2018/2/layout/IconVerticalSolidList"/>
    <dgm:cxn modelId="{F73B4B7E-402B-6A43-82BA-F27291D33EFC}" type="presParOf" srcId="{09BA6301-070F-3B43-8014-98A6EDCDB257}" destId="{FBD96EB0-62CD-1640-B1E5-52144CFABA1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DACC26-3554-4322-87D5-C75B540D7285}">
      <dsp:nvSpPr>
        <dsp:cNvPr id="0" name=""/>
        <dsp:cNvSpPr/>
      </dsp:nvSpPr>
      <dsp:spPr>
        <a:xfrm>
          <a:off x="0" y="23098"/>
          <a:ext cx="6364224" cy="9175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9CAFE4-C37B-46B2-B4CB-93AE8327BC15}">
      <dsp:nvSpPr>
        <dsp:cNvPr id="0" name=""/>
        <dsp:cNvSpPr/>
      </dsp:nvSpPr>
      <dsp:spPr>
        <a:xfrm>
          <a:off x="277554" y="210753"/>
          <a:ext cx="504644" cy="504644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52FF86-E8BE-43C9-B374-3C6EA1780BE1}">
      <dsp:nvSpPr>
        <dsp:cNvPr id="0" name=""/>
        <dsp:cNvSpPr/>
      </dsp:nvSpPr>
      <dsp:spPr>
        <a:xfrm>
          <a:off x="1059754" y="4307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 dirty="0"/>
            <a:t>Hvad er en surdej?</a:t>
          </a:r>
          <a:endParaRPr lang="en-US" sz="1900" kern="1200" dirty="0"/>
        </a:p>
      </dsp:txBody>
      <dsp:txXfrm>
        <a:off x="1059754" y="4307"/>
        <a:ext cx="5304469" cy="917536"/>
      </dsp:txXfrm>
    </dsp:sp>
    <dsp:sp modelId="{76837FDF-BAED-48CE-97C8-16EEA424021F}">
      <dsp:nvSpPr>
        <dsp:cNvPr id="0" name=""/>
        <dsp:cNvSpPr/>
      </dsp:nvSpPr>
      <dsp:spPr>
        <a:xfrm>
          <a:off x="0" y="1151227"/>
          <a:ext cx="6364224" cy="9175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5B59DF-02B3-41AC-B179-4865600B8028}">
      <dsp:nvSpPr>
        <dsp:cNvPr id="0" name=""/>
        <dsp:cNvSpPr/>
      </dsp:nvSpPr>
      <dsp:spPr>
        <a:xfrm>
          <a:off x="277554" y="1357673"/>
          <a:ext cx="504644" cy="5046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2E8457-6A92-4550-8540-8F78707A996F}">
      <dsp:nvSpPr>
        <dsp:cNvPr id="0" name=""/>
        <dsp:cNvSpPr/>
      </dsp:nvSpPr>
      <dsp:spPr>
        <a:xfrm>
          <a:off x="1059754" y="1151227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 dirty="0"/>
            <a:t>Sætte surdej i gang</a:t>
          </a:r>
          <a:endParaRPr lang="en-US" sz="1900" kern="1200" dirty="0"/>
        </a:p>
      </dsp:txBody>
      <dsp:txXfrm>
        <a:off x="1059754" y="1151227"/>
        <a:ext cx="5304469" cy="917536"/>
      </dsp:txXfrm>
    </dsp:sp>
    <dsp:sp modelId="{F8EBC376-58B1-42CC-BA8C-2F7A3091558C}">
      <dsp:nvSpPr>
        <dsp:cNvPr id="0" name=""/>
        <dsp:cNvSpPr/>
      </dsp:nvSpPr>
      <dsp:spPr>
        <a:xfrm>
          <a:off x="0" y="2298147"/>
          <a:ext cx="6364224" cy="9175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F178DB-D4A9-4B54-85F6-22DAA9D71595}">
      <dsp:nvSpPr>
        <dsp:cNvPr id="0" name=""/>
        <dsp:cNvSpPr/>
      </dsp:nvSpPr>
      <dsp:spPr>
        <a:xfrm>
          <a:off x="277554" y="2504593"/>
          <a:ext cx="504644" cy="5046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0ED56-D2A8-4DAF-810C-2B0B7A66FF5F}">
      <dsp:nvSpPr>
        <dsp:cNvPr id="0" name=""/>
        <dsp:cNvSpPr/>
      </dsp:nvSpPr>
      <dsp:spPr>
        <a:xfrm>
          <a:off x="1059754" y="2298147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 dirty="0"/>
            <a:t>Hvad er fermentering?</a:t>
          </a:r>
          <a:endParaRPr lang="en-US" sz="1900" kern="1200" dirty="0"/>
        </a:p>
      </dsp:txBody>
      <dsp:txXfrm>
        <a:off x="1059754" y="2298147"/>
        <a:ext cx="5304469" cy="917536"/>
      </dsp:txXfrm>
    </dsp:sp>
    <dsp:sp modelId="{6E21445F-967C-4A36-8FC1-E3CDADF4A2D6}">
      <dsp:nvSpPr>
        <dsp:cNvPr id="0" name=""/>
        <dsp:cNvSpPr/>
      </dsp:nvSpPr>
      <dsp:spPr>
        <a:xfrm>
          <a:off x="0" y="3445068"/>
          <a:ext cx="6364224" cy="9175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821C92-DD5C-4EDA-A464-F232C3BE2A06}">
      <dsp:nvSpPr>
        <dsp:cNvPr id="0" name=""/>
        <dsp:cNvSpPr/>
      </dsp:nvSpPr>
      <dsp:spPr>
        <a:xfrm>
          <a:off x="277554" y="3651513"/>
          <a:ext cx="504644" cy="5046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997CF-113F-4660-B756-A0551C77E582}">
      <dsp:nvSpPr>
        <dsp:cNvPr id="0" name=""/>
        <dsp:cNvSpPr/>
      </dsp:nvSpPr>
      <dsp:spPr>
        <a:xfrm>
          <a:off x="1059754" y="3445068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 dirty="0"/>
            <a:t>Sætte fermentering af gulerødder i gang. </a:t>
          </a:r>
        </a:p>
      </dsp:txBody>
      <dsp:txXfrm>
        <a:off x="1059754" y="3445068"/>
        <a:ext cx="5304469" cy="917536"/>
      </dsp:txXfrm>
    </dsp:sp>
    <dsp:sp modelId="{A92EC4CF-2B98-FB45-A68B-340A16C8F47B}">
      <dsp:nvSpPr>
        <dsp:cNvPr id="0" name=""/>
        <dsp:cNvSpPr/>
      </dsp:nvSpPr>
      <dsp:spPr>
        <a:xfrm>
          <a:off x="0" y="4591988"/>
          <a:ext cx="6364224" cy="9175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89CC58-D81E-7F45-9D62-0998EE88FCD9}">
      <dsp:nvSpPr>
        <dsp:cNvPr id="0" name=""/>
        <dsp:cNvSpPr/>
      </dsp:nvSpPr>
      <dsp:spPr>
        <a:xfrm>
          <a:off x="277554" y="4798433"/>
          <a:ext cx="504644" cy="50464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96EB0-62CD-1640-B1E5-52144CFABA14}">
      <dsp:nvSpPr>
        <dsp:cNvPr id="0" name=""/>
        <dsp:cNvSpPr/>
      </dsp:nvSpPr>
      <dsp:spPr>
        <a:xfrm>
          <a:off x="1059754" y="4591988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 dirty="0"/>
            <a:t>Surdejspandekager</a:t>
          </a:r>
        </a:p>
      </dsp:txBody>
      <dsp:txXfrm>
        <a:off x="1059754" y="4591988"/>
        <a:ext cx="5304469" cy="917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707DC-C0F7-074C-8B05-01351058AE85}" type="datetimeFigureOut">
              <a:rPr lang="da-DK" smtClean="0"/>
              <a:t>13.08.2021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480CE-DEE2-EA40-B59A-EB8C66AE31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0434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https</a:t>
            </a:r>
            <a:r>
              <a:rPr lang="da-DK" dirty="0"/>
              <a:t>://</a:t>
            </a:r>
            <a:r>
              <a:rPr lang="da-DK" dirty="0" err="1"/>
              <a:t>www.domesticscience.dk</a:t>
            </a:r>
            <a:r>
              <a:rPr lang="da-DK" dirty="0"/>
              <a:t>/opskrift/surdejsprojekt/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0CE-DEE2-EA40-B59A-EB8C66AE31B2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9469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8/13/21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475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8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7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9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0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6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6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9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8/13/21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7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6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8/13/21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7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4" r:id="rId6"/>
    <p:sldLayoutId id="2147483719" r:id="rId7"/>
    <p:sldLayoutId id="2147483720" r:id="rId8"/>
    <p:sldLayoutId id="2147483721" r:id="rId9"/>
    <p:sldLayoutId id="2147483723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mesticscience.dk/opskrift/fermenterede-gulerodde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mesticscience.dk/opskrift/surdejspandekage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mesticscience.dk/opskrift/surdejsprojekt/#forl&#248;be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mesticscience.dk/opskrift/surdejsprojek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mesticscience.dk/opskrift/fermenteri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arverig eksplosion af lys">
            <a:extLst>
              <a:ext uri="{FF2B5EF4-FFF2-40B4-BE49-F238E27FC236}">
                <a16:creationId xmlns:a16="http://schemas.microsoft.com/office/drawing/2014/main" id="{7ACF7BD0-F279-4DD5-975F-C52892B134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31" b="11400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E6422-82F8-AE4B-A3BF-3D2BE61D0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da-DK" sz="6600" dirty="0"/>
              <a:t>Fermentering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348D047-4BC6-BB4D-81C0-21FF1641B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716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469AF9-E63C-5A40-AEF1-B5C6980CC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At gære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BFC41EF-D956-B444-81DF-4108FDC7C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/>
              <a:t>Det oprindelige mål med fermentering var at opbevare eller konservere maden. </a:t>
            </a:r>
          </a:p>
          <a:p>
            <a:r>
              <a:rPr lang="da-DK" dirty="0"/>
              <a:t>At fermentere betyder “at gære”. Der sker en gæring, som er forårsaget af naturligt forekomne bakterier på råvaren (ofte mælkesyrebakterier).</a:t>
            </a:r>
          </a:p>
          <a:p>
            <a:r>
              <a:rPr lang="da-DK" dirty="0"/>
              <a:t>Alle frugter og grøntsager er dækket med en vis </a:t>
            </a:r>
            <a:r>
              <a:rPr lang="da-DK" b="1" i="1" dirty="0" err="1"/>
              <a:t>mikroflora</a:t>
            </a:r>
            <a:r>
              <a:rPr lang="da-DK" dirty="0"/>
              <a:t> fra naturens side. Små mikroorganismer i form af bakterier, svampe og gærceller, kæmper alle om den energi, som vi mennesker også vil have fra frugten eller grøntsagen. Det vi kæmper om i planten er sukkerstofferne.</a:t>
            </a:r>
          </a:p>
        </p:txBody>
      </p:sp>
    </p:spTree>
    <p:extLst>
      <p:ext uri="{BB962C8B-B14F-4D97-AF65-F5344CB8AC3E}">
        <p14:creationId xmlns:p14="http://schemas.microsoft.com/office/powerpoint/2010/main" val="3449026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2D1BE5-5ED5-2F4A-8062-039C1C919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Hvad sker der under en fermentering (mælkesyrefermentering)? Del 1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2699B2C-9C50-B241-BBB2-7B96D313E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485" y="2123268"/>
            <a:ext cx="11887200" cy="4479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To vigtige faser</a:t>
            </a:r>
          </a:p>
          <a:p>
            <a:pPr marL="457200" indent="-457200">
              <a:buAutoNum type="arabicPeriod"/>
            </a:pPr>
            <a:r>
              <a:rPr lang="da-DK" i="1" dirty="0" err="1"/>
              <a:t>Leuconostoc</a:t>
            </a:r>
            <a:r>
              <a:rPr lang="da-DK" i="1" dirty="0"/>
              <a:t> </a:t>
            </a:r>
            <a:r>
              <a:rPr lang="da-DK" i="1" dirty="0" err="1"/>
              <a:t>mesenteroides</a:t>
            </a:r>
            <a:r>
              <a:rPr lang="da-DK" dirty="0"/>
              <a:t> står for den første del af fermenteringen. </a:t>
            </a:r>
            <a:r>
              <a:rPr lang="da-DK" i="1" dirty="0" err="1"/>
              <a:t>Leuconostoc</a:t>
            </a:r>
            <a:r>
              <a:rPr lang="da-DK" i="1" dirty="0"/>
              <a:t> </a:t>
            </a:r>
            <a:r>
              <a:rPr lang="da-DK" i="1" dirty="0" err="1"/>
              <a:t>mesenteroides</a:t>
            </a:r>
            <a:r>
              <a:rPr lang="da-DK" i="1" dirty="0"/>
              <a:t> </a:t>
            </a:r>
            <a:r>
              <a:rPr lang="da-DK" dirty="0"/>
              <a:t>producerer mælkesyre + masser af smagsgivende biprodukter </a:t>
            </a:r>
            <a:r>
              <a:rPr lang="da-DK" dirty="0">
                <a:sym typeface="Wingdings" pitchFamily="2" charset="2"/>
              </a:rPr>
              <a:t> </a:t>
            </a:r>
            <a:r>
              <a:rPr lang="da-DK" dirty="0"/>
              <a:t>nedbryder sukkerstofferne i kålen (men også eddikesyre, kuldioxid og alkohol). </a:t>
            </a:r>
          </a:p>
          <a:p>
            <a:pPr marL="0" indent="0">
              <a:buNone/>
            </a:pPr>
            <a:r>
              <a:rPr lang="da-DK" dirty="0"/>
              <a:t>Enzymer omsætter kulhydraterne, og skaber mælkesyren m.m.</a:t>
            </a:r>
          </a:p>
          <a:p>
            <a:r>
              <a:rPr lang="da-DK" dirty="0"/>
              <a:t>Temperatur på omkring 18-20 grader celsius og en lage med et saltindhold på ca. 1,5-2% salt.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17006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B0E85A-B2D6-5C49-BF88-46DF5BF6A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Hvad sker der under en fermentering (mælkesyrefermentering)? Del 2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15AB93D-7F0E-3C4E-B580-B57EE2A90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475" y="2185261"/>
            <a:ext cx="11639227" cy="443251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a-DK" dirty="0"/>
              <a:t>Næste fase 5-7 dage </a:t>
            </a:r>
            <a:r>
              <a:rPr lang="da-DK" dirty="0">
                <a:sym typeface="Wingdings" pitchFamily="2" charset="2"/>
              </a:rPr>
              <a:t> </a:t>
            </a:r>
            <a:r>
              <a:rPr lang="da-DK" dirty="0"/>
              <a:t>andre mælkesyrebakterier begynder at tage over. </a:t>
            </a:r>
          </a:p>
          <a:p>
            <a:pPr>
              <a:lnSpc>
                <a:spcPct val="150000"/>
              </a:lnSpc>
            </a:pPr>
            <a:r>
              <a:rPr lang="da-DK" dirty="0"/>
              <a:t>Syreindholdet højt, hvilket </a:t>
            </a:r>
            <a:r>
              <a:rPr lang="da-DK" i="1" dirty="0" err="1"/>
              <a:t>Leuconostoc</a:t>
            </a:r>
            <a:r>
              <a:rPr lang="da-DK" i="1" dirty="0"/>
              <a:t>-bakterierne</a:t>
            </a:r>
            <a:r>
              <a:rPr lang="da-DK" dirty="0"/>
              <a:t> ikke kan tåle. </a:t>
            </a:r>
          </a:p>
          <a:p>
            <a:pPr>
              <a:lnSpc>
                <a:spcPct val="150000"/>
              </a:lnSpc>
            </a:pPr>
            <a:r>
              <a:rPr lang="da-DK" dirty="0"/>
              <a:t>Syreglade </a:t>
            </a:r>
            <a:r>
              <a:rPr lang="da-DK" i="1" dirty="0" err="1"/>
              <a:t>Lactobacillus</a:t>
            </a:r>
            <a:r>
              <a:rPr lang="da-DK" dirty="0"/>
              <a:t> danner kun mælkesyre (og ingen smag), men i så store mængder, at det næsten er umuligt for andre organismer at leve heri = det konserverende miljø og det endelige fermenterede produkt.</a:t>
            </a:r>
          </a:p>
          <a:p>
            <a:pPr>
              <a:lnSpc>
                <a:spcPct val="150000"/>
              </a:lnSpc>
            </a:pPr>
            <a:r>
              <a:rPr lang="da-DK" dirty="0"/>
              <a:t>Super god hygiejne = afslutte din mælkesyrefermentering efter ca. 21-28 dage. </a:t>
            </a:r>
          </a:p>
        </p:txBody>
      </p:sp>
    </p:spTree>
    <p:extLst>
      <p:ext uri="{BB962C8B-B14F-4D97-AF65-F5344CB8AC3E}">
        <p14:creationId xmlns:p14="http://schemas.microsoft.com/office/powerpoint/2010/main" val="823669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75694F-CCF8-AB40-BC1D-B8960DED0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Sætte fermentering af gulerødder i gang</a:t>
            </a:r>
            <a:br>
              <a:rPr lang="da-DK" dirty="0"/>
            </a:br>
            <a:r>
              <a:rPr lang="da-DK" sz="1600" dirty="0">
                <a:hlinkClick r:id="rId2"/>
              </a:rPr>
              <a:t>https://www.domesticscience.dk/opskrift/fermenterede-gulerodder/</a:t>
            </a:r>
            <a:r>
              <a:rPr lang="da-DK" sz="1600" dirty="0"/>
              <a:t> 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24CB1B8-C0D9-FA47-A5B6-A63C8893A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1179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FFB896-7A7C-8446-8BF0-65EB5C8E0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Surdejspandekager</a:t>
            </a:r>
            <a:br>
              <a:rPr lang="da-DK" dirty="0"/>
            </a:br>
            <a:r>
              <a:rPr lang="da-DK" sz="1600" dirty="0">
                <a:hlinkClick r:id="rId2"/>
              </a:rPr>
              <a:t>https://www.domesticscience.dk/opskrift/surdejspandekager/</a:t>
            </a:r>
            <a:r>
              <a:rPr lang="da-DK" sz="1600" dirty="0"/>
              <a:t> 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FE2009B-5FF1-FA4D-BAC6-31E239649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424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873113-DC96-8C4F-A5EE-4930EFA8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Nye grupper, karakterer &amp; lidt om prøven…</a:t>
            </a:r>
            <a:br>
              <a:rPr lang="da-DK" dirty="0"/>
            </a:br>
            <a:r>
              <a:rPr lang="da-DK" sz="2000" dirty="0">
                <a:solidFill>
                  <a:srgbClr val="FF0000"/>
                </a:solidFill>
              </a:rPr>
              <a:t>Jeg kan ikke forstå, at jeg ikke fik 12, Christian!??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4" name="Afrundet rektangel 3">
            <a:extLst>
              <a:ext uri="{FF2B5EF4-FFF2-40B4-BE49-F238E27FC236}">
                <a16:creationId xmlns:a16="http://schemas.microsoft.com/office/drawing/2014/main" id="{EE7CA8C4-A8C2-844F-A457-08B1FED97CC3}"/>
              </a:ext>
            </a:extLst>
          </p:cNvPr>
          <p:cNvSpPr/>
          <p:nvPr/>
        </p:nvSpPr>
        <p:spPr>
          <a:xfrm>
            <a:off x="2022763" y="3189870"/>
            <a:ext cx="6206837" cy="381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b="1" u="sng" dirty="0"/>
              <a:t>Karakterer</a:t>
            </a:r>
          </a:p>
          <a:p>
            <a:r>
              <a:rPr lang="da-DK" dirty="0"/>
              <a:t>I fik standpunktskarakterer et stykke tid inden ferien. </a:t>
            </a:r>
          </a:p>
          <a:p>
            <a:r>
              <a:rPr lang="da-DK" dirty="0"/>
              <a:t>Karakteren bygger på:</a:t>
            </a:r>
          </a:p>
          <a:p>
            <a:pPr>
              <a:buFontTx/>
              <a:buChar char="-"/>
            </a:pPr>
            <a:r>
              <a:rPr lang="da-DK" dirty="0"/>
              <a:t>Indsats i hvert enkelt forløb</a:t>
            </a:r>
          </a:p>
          <a:p>
            <a:pPr>
              <a:buFontTx/>
              <a:buChar char="-"/>
            </a:pPr>
            <a:r>
              <a:rPr lang="da-DK" dirty="0"/>
              <a:t>Deltagelse og seriøsitet</a:t>
            </a:r>
          </a:p>
          <a:p>
            <a:pPr>
              <a:buFontTx/>
              <a:buChar char="-"/>
            </a:pPr>
            <a:r>
              <a:rPr lang="da-DK" dirty="0"/>
              <a:t>Samarbejde</a:t>
            </a:r>
          </a:p>
          <a:p>
            <a:pPr>
              <a:buFontTx/>
              <a:buChar char="-"/>
            </a:pPr>
            <a:r>
              <a:rPr lang="da-DK" dirty="0"/>
              <a:t>Afleveringer og opgaver og kvalitet heraf </a:t>
            </a:r>
            <a:r>
              <a:rPr lang="da-DK" sz="1600" dirty="0"/>
              <a:t>(fx Penne, Dej og Sundhedsopgave)</a:t>
            </a:r>
          </a:p>
          <a:p>
            <a:pPr>
              <a:buFontTx/>
              <a:buChar char="-"/>
            </a:pPr>
            <a:r>
              <a:rPr lang="da-DK" dirty="0"/>
              <a:t>Praktiske produkter</a:t>
            </a:r>
          </a:p>
          <a:p>
            <a:pPr algn="ctr"/>
            <a:endParaRPr lang="da-DK" dirty="0"/>
          </a:p>
        </p:txBody>
      </p:sp>
      <p:sp>
        <p:nvSpPr>
          <p:cNvPr id="5" name="Afrundet rektangel 4">
            <a:extLst>
              <a:ext uri="{FF2B5EF4-FFF2-40B4-BE49-F238E27FC236}">
                <a16:creationId xmlns:a16="http://schemas.microsoft.com/office/drawing/2014/main" id="{EB211885-42EC-634B-B548-5A6D3555537B}"/>
              </a:ext>
            </a:extLst>
          </p:cNvPr>
          <p:cNvSpPr/>
          <p:nvPr/>
        </p:nvSpPr>
        <p:spPr>
          <a:xfrm>
            <a:off x="0" y="1728216"/>
            <a:ext cx="6206837" cy="2923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b="1" u="sng" dirty="0"/>
              <a:t>Gruppedannelse…</a:t>
            </a:r>
          </a:p>
          <a:p>
            <a:endParaRPr lang="da-DK" dirty="0"/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Find en ny makker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Jeg sammensætter grupper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Faste pladser ved bordene</a:t>
            </a:r>
          </a:p>
        </p:txBody>
      </p:sp>
      <p:sp>
        <p:nvSpPr>
          <p:cNvPr id="6" name="Afrundet rektangel 5">
            <a:extLst>
              <a:ext uri="{FF2B5EF4-FFF2-40B4-BE49-F238E27FC236}">
                <a16:creationId xmlns:a16="http://schemas.microsoft.com/office/drawing/2014/main" id="{04C6558D-4EB0-2F4F-A3F5-46A4FE7F3542}"/>
              </a:ext>
            </a:extLst>
          </p:cNvPr>
          <p:cNvSpPr/>
          <p:nvPr/>
        </p:nvSpPr>
        <p:spPr>
          <a:xfrm>
            <a:off x="5770140" y="1510145"/>
            <a:ext cx="6206837" cy="381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u="sng" dirty="0"/>
              <a:t>Lidt om prøven…</a:t>
            </a:r>
          </a:p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0426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1883C74-260B-854E-9A47-7C9639DF7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da-DK" dirty="0"/>
              <a:t>Dagens plan og perspektivet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7EC85CF3-A6D7-4433-AFFA-87E7D234A8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053679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444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5CD5226-8974-164C-BB45-EBB2BFA39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Surdej er det, vi kalder for en </a:t>
            </a:r>
            <a:r>
              <a:rPr lang="da-DK" i="1" dirty="0"/>
              <a:t>kultur. </a:t>
            </a:r>
            <a:r>
              <a:rPr lang="da-DK" dirty="0"/>
              <a:t>En kultur af mælkesyrebakterier (</a:t>
            </a:r>
            <a:r>
              <a:rPr lang="da-DK" i="1" dirty="0" err="1"/>
              <a:t>Lactobacillus</a:t>
            </a:r>
            <a:r>
              <a:rPr lang="da-DK" dirty="0"/>
              <a:t>) og gærsvampe. Kulturen anvendes som hævemiddel ved brødbagning af surdej. Normalt vil du jo nok bruge gær eller tørgær.</a:t>
            </a:r>
          </a:p>
          <a:p>
            <a:r>
              <a:rPr lang="da-DK" dirty="0"/>
              <a:t>Surdejsbrød vil udvikle en særlig karakteristisk smag. Det skyldes den mælkesyre, der dannes af mælkesyrebakterierne under fermenteringen af dejen.</a:t>
            </a:r>
          </a:p>
          <a:p>
            <a:r>
              <a:rPr lang="da-DK" dirty="0"/>
              <a:t>Gruppevis </a:t>
            </a:r>
            <a:r>
              <a:rPr lang="da-DK" dirty="0">
                <a:sym typeface="Wingdings" pitchFamily="2" charset="2"/>
              </a:rPr>
              <a:t> læse afsnit </a:t>
            </a:r>
            <a:r>
              <a:rPr lang="da-DK" b="1" dirty="0">
                <a:sym typeface="Wingdings" pitchFamily="2" charset="2"/>
              </a:rPr>
              <a:t>Indledning</a:t>
            </a:r>
            <a:r>
              <a:rPr lang="da-DK" dirty="0">
                <a:sym typeface="Wingdings" pitchFamily="2" charset="2"/>
              </a:rPr>
              <a:t> + </a:t>
            </a:r>
            <a:r>
              <a:rPr lang="da-DK" b="1" dirty="0">
                <a:sym typeface="Wingdings" pitchFamily="2" charset="2"/>
              </a:rPr>
              <a:t>Forløbet</a:t>
            </a:r>
            <a:endParaRPr lang="da-DK" b="1" dirty="0"/>
          </a:p>
          <a:p>
            <a:endParaRPr lang="da-DK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8571716-B44A-D740-8920-F5FE031FF6CC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oundRect">
            <a:avLst>
              <a:gd name="adj" fmla="val 1000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bg1">
              <a:lumMod val="95000"/>
              <a:hueOff val="0"/>
              <a:satOff val="0"/>
              <a:lumOff val="0"/>
              <a:alphaOff val="0"/>
            </a:schemeClr>
          </a:fillRef>
          <a:effectRef idx="0">
            <a:schemeClr val="bg1">
              <a:lumMod val="9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>
            <a:normAutofit/>
          </a:bodyPr>
          <a:lstStyle/>
          <a:p>
            <a:r>
              <a:rPr lang="da-DK" dirty="0"/>
              <a:t>Hvad er en surdej?</a:t>
            </a:r>
            <a:br>
              <a:rPr lang="da-DK" dirty="0"/>
            </a:br>
            <a:r>
              <a:rPr lang="da-DK" sz="1600" dirty="0">
                <a:hlinkClick r:id="rId2"/>
              </a:rPr>
              <a:t>https://www.domesticscience.dk/opskrift/surdejsprojekt/#forløbet</a:t>
            </a:r>
            <a:r>
              <a:rPr lang="da-DK" sz="1600" dirty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19850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F19581-CA58-174A-9879-5D8978C7B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493222"/>
            <a:ext cx="10168128" cy="1179576"/>
          </a:xfrm>
        </p:spPr>
        <p:txBody>
          <a:bodyPr>
            <a:normAutofit/>
          </a:bodyPr>
          <a:lstStyle/>
          <a:p>
            <a:r>
              <a:rPr lang="da-DK" dirty="0"/>
              <a:t>Surdejsprocessen - opsamling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BB062FE-34CA-B64D-AA42-E0C472BEC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5" y="1783634"/>
            <a:ext cx="11305309" cy="486294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a-DK" b="1" dirty="0"/>
              <a:t>Dag 1 – opstarten</a:t>
            </a:r>
          </a:p>
          <a:p>
            <a:r>
              <a:rPr lang="da-DK" dirty="0"/>
              <a:t>Vi skal have en god </a:t>
            </a:r>
            <a:r>
              <a:rPr lang="da-DK" i="1" dirty="0"/>
              <a:t>aktiv</a:t>
            </a:r>
            <a:r>
              <a:rPr lang="da-DK" dirty="0"/>
              <a:t> starter til surdejsbrødet. Uden denne – intet godt surdejsbrød. Tager ca. 6-7 dage.</a:t>
            </a:r>
          </a:p>
          <a:p>
            <a:pPr marL="0" indent="0">
              <a:buNone/>
            </a:pPr>
            <a:r>
              <a:rPr lang="da-DK" dirty="0"/>
              <a:t>Du skal bruge:</a:t>
            </a:r>
          </a:p>
          <a:p>
            <a:pPr marL="0" indent="0">
              <a:buNone/>
            </a:pPr>
            <a:r>
              <a:rPr lang="da-DK" b="1" dirty="0"/>
              <a:t>1 ½ dl hvedemel</a:t>
            </a:r>
            <a:endParaRPr lang="da-DK" dirty="0"/>
          </a:p>
          <a:p>
            <a:pPr marL="0" indent="0">
              <a:buNone/>
            </a:pPr>
            <a:r>
              <a:rPr lang="da-DK" b="1" dirty="0"/>
              <a:t>1 ½ dl fuldkorns hvedemel (eller rugmel)</a:t>
            </a:r>
            <a:endParaRPr lang="da-DK" dirty="0"/>
          </a:p>
          <a:p>
            <a:pPr marL="0" indent="0">
              <a:buNone/>
            </a:pPr>
            <a:r>
              <a:rPr lang="da-DK" b="1" dirty="0"/>
              <a:t>3 dl vand</a:t>
            </a:r>
            <a:endParaRPr lang="da-DK" dirty="0"/>
          </a:p>
          <a:p>
            <a:r>
              <a:rPr lang="da-DK" dirty="0"/>
              <a:t>Bland hvedemel, fuldkornsmel og vand grundigt sammen til en dej tynd “pandekagedej” i et 2 liter patentglas – eller lignende beholder.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b="1" dirty="0"/>
              <a:t>De efterfølgende dage…</a:t>
            </a:r>
          </a:p>
          <a:p>
            <a:r>
              <a:rPr lang="da-DK" dirty="0"/>
              <a:t>Rør i dejen en til to gange om dagen. Giv den noget kærlighed.</a:t>
            </a:r>
          </a:p>
          <a:p>
            <a:r>
              <a:rPr lang="da-DK" dirty="0"/>
              <a:t>Du skal sørge for at fodre din surdej ca. en-to gange om dagen med 2 spsk. hvedemel pr. gang. Hvis dejen bliver lidt fast i det, kan du også give den en spiseskefuld vand eller to. Husk at du gerne vil have den her tykke </a:t>
            </a:r>
            <a:r>
              <a:rPr lang="da-DK" dirty="0" err="1"/>
              <a:t>pandekage-agtig</a:t>
            </a:r>
            <a:r>
              <a:rPr lang="da-DK" dirty="0"/>
              <a:t> konsistens.</a:t>
            </a:r>
          </a:p>
          <a:p>
            <a:r>
              <a:rPr lang="da-DK" dirty="0"/>
              <a:t>Sørg for at røre melet godt ud i dejen.</a:t>
            </a:r>
          </a:p>
          <a:p>
            <a:r>
              <a:rPr lang="da-DK" dirty="0"/>
              <a:t>Lad den hygge videre på køkkenbordet.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DAG 6-7 – Store bagedag</a:t>
            </a:r>
          </a:p>
          <a:p>
            <a:r>
              <a:rPr lang="da-DK" dirty="0"/>
              <a:t>Nu skulle din surdej gerne være max klar, hvis du har holdt øje med den og givet den mel, vand og lidt lun kærlighed.</a:t>
            </a:r>
          </a:p>
          <a:p>
            <a:r>
              <a:rPr lang="da-DK" dirty="0"/>
              <a:t>Inden bagningen følger lige et par gode råd og lidt teori.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6383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CA8043-2AC3-A54D-8843-D7683AC64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Hvorfor fodrer vi surdejen?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16A2B48-AB0C-8445-869B-005A52382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631" y="2039815"/>
            <a:ext cx="10633065" cy="4593460"/>
          </a:xfrm>
        </p:spPr>
        <p:txBody>
          <a:bodyPr>
            <a:normAutofit fontScale="77500" lnSpcReduction="20000"/>
          </a:bodyPr>
          <a:lstStyle/>
          <a:p>
            <a:r>
              <a:rPr lang="da-DK" dirty="0"/>
              <a:t>Din surdej er dit lille “kæledyr”, din lille </a:t>
            </a:r>
            <a:r>
              <a:rPr lang="da-DK" dirty="0" err="1"/>
              <a:t>Tamagotchi</a:t>
            </a:r>
            <a:r>
              <a:rPr lang="da-DK" dirty="0"/>
              <a:t>, din lille baby. </a:t>
            </a:r>
            <a:r>
              <a:rPr lang="da-DK" dirty="0">
                <a:sym typeface="Wingdings" pitchFamily="2" charset="2"/>
              </a:rPr>
              <a:t> </a:t>
            </a:r>
            <a:r>
              <a:rPr lang="da-DK" dirty="0"/>
              <a:t>Og baby vil have mad!</a:t>
            </a:r>
          </a:p>
          <a:p>
            <a:r>
              <a:rPr lang="da-DK" dirty="0"/>
              <a:t>Over alt omkring os er der svampesporer og bakterier i luften (tilsammen kalder vi dem mikroorganismer).</a:t>
            </a:r>
          </a:p>
          <a:p>
            <a:r>
              <a:rPr lang="da-DK" dirty="0"/>
              <a:t>Du ser dem ikke med det blotte øje til hverdag, men dine råvarer bliver hurtigt “invaderet” af netop disse mikroorganismer. Fx muggen frugt eller brød.</a:t>
            </a:r>
          </a:p>
          <a:p>
            <a:r>
              <a:rPr lang="da-DK" dirty="0"/>
              <a:t>Vi kan bruge disse mikroorganismer til fermenteringer – fx som i en surdej. </a:t>
            </a:r>
          </a:p>
          <a:p>
            <a:r>
              <a:rPr lang="da-DK" dirty="0"/>
              <a:t>Vi tager en fugtig dej frem på køkkenbordet, som bliver invaderet af svampe og bakterier fra luften. Nu vil der nede i surdejen dannes mælkesyrebakterier og vilde gærceller. Disse mikroorganismerne går i gang (fermenteringen), som gør dejen mere og mere sur. Her af navnet surdej. Mælkesyrebakterierne overtager og aktiverer gæren. </a:t>
            </a:r>
          </a:p>
          <a:p>
            <a:r>
              <a:rPr lang="da-DK" dirty="0"/>
              <a:t>Men mikroorganismerne har brug for vand og næring (stivelse og protein fra melet), som de kan leve af, og sådan at de kan formere sig og dermed hæve dejen.</a:t>
            </a:r>
          </a:p>
          <a:p>
            <a:r>
              <a:rPr lang="da-DK" dirty="0"/>
              <a:t>Så for at vi kan få disse gærsvampe til at arbejde, skal de have noget at spise. Det får de af den mel, som du dagligt tilsætter.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4452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0B89CE-CEA0-F241-821B-041074357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Sætte surdej i gang + vagtplan for surdejen</a:t>
            </a:r>
            <a:br>
              <a:rPr lang="da-DK" dirty="0"/>
            </a:br>
            <a:r>
              <a:rPr lang="da-DK" sz="1600" dirty="0">
                <a:hlinkClick r:id="rId3"/>
              </a:rPr>
              <a:t>https://www.domesticscience.dk/opskrift/surdejsprojekt/</a:t>
            </a:r>
            <a:r>
              <a:rPr lang="da-DK" sz="1600" dirty="0"/>
              <a:t> </a:t>
            </a:r>
            <a:endParaRPr lang="da-DK" sz="4800" dirty="0"/>
          </a:p>
        </p:txBody>
      </p:sp>
      <p:sp>
        <p:nvSpPr>
          <p:cNvPr id="4" name="Afrundet rektangel 3">
            <a:extLst>
              <a:ext uri="{FF2B5EF4-FFF2-40B4-BE49-F238E27FC236}">
                <a16:creationId xmlns:a16="http://schemas.microsoft.com/office/drawing/2014/main" id="{7A5EC2CC-8DC4-1540-96A2-86B0B4A93D1A}"/>
              </a:ext>
            </a:extLst>
          </p:cNvPr>
          <p:cNvSpPr/>
          <p:nvPr/>
        </p:nvSpPr>
        <p:spPr>
          <a:xfrm>
            <a:off x="6096000" y="2394642"/>
            <a:ext cx="5417127" cy="37324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a-DK" sz="3200" b="1" dirty="0"/>
              <a:t>Vagtplan!</a:t>
            </a:r>
          </a:p>
          <a:p>
            <a:pPr algn="ctr">
              <a:lnSpc>
                <a:spcPct val="150000"/>
              </a:lnSpc>
            </a:pPr>
            <a:r>
              <a:rPr lang="da-DK" dirty="0"/>
              <a:t>Hvem ser til surdejen morgen og eftermiddag?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</a:pPr>
            <a:r>
              <a:rPr lang="da-DK" dirty="0"/>
              <a:t>Fredag-Mandag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</a:pPr>
            <a:r>
              <a:rPr lang="da-DK" dirty="0"/>
              <a:t>Tirsdag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</a:pPr>
            <a:r>
              <a:rPr lang="da-DK" dirty="0"/>
              <a:t>Onsdag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</a:pPr>
            <a:r>
              <a:rPr lang="da-DK" dirty="0"/>
              <a:t>Torsdag</a:t>
            </a:r>
          </a:p>
        </p:txBody>
      </p:sp>
      <p:sp>
        <p:nvSpPr>
          <p:cNvPr id="6" name="Afrundet rektangel 5">
            <a:extLst>
              <a:ext uri="{FF2B5EF4-FFF2-40B4-BE49-F238E27FC236}">
                <a16:creationId xmlns:a16="http://schemas.microsoft.com/office/drawing/2014/main" id="{6E4E8EA5-A749-3543-92AB-AC39F745582B}"/>
              </a:ext>
            </a:extLst>
          </p:cNvPr>
          <p:cNvSpPr/>
          <p:nvPr/>
        </p:nvSpPr>
        <p:spPr>
          <a:xfrm>
            <a:off x="449442" y="2394642"/>
            <a:ext cx="5417127" cy="37324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da-DK" sz="2000" dirty="0">
                <a:solidFill>
                  <a:schemeClr val="bg1"/>
                </a:solidFill>
                <a:latin typeface="Source Sans Pro" panose="020B0503030403020204" pitchFamily="34" charset="0"/>
              </a:rPr>
              <a:t>Du skal bruge: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bg1"/>
                </a:solidFill>
                <a:latin typeface="Source Sans Pro" panose="020B0503030403020204" pitchFamily="34" charset="0"/>
              </a:rPr>
              <a:t>1 ½ dl hvedemel</a:t>
            </a:r>
            <a:endParaRPr lang="da-DK" sz="2000" dirty="0">
              <a:solidFill>
                <a:schemeClr val="bg1"/>
              </a:solidFill>
              <a:latin typeface="Source Sans Pro" panose="020B05030304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bg1"/>
                </a:solidFill>
                <a:latin typeface="Source Sans Pro" panose="020B0503030403020204" pitchFamily="34" charset="0"/>
              </a:rPr>
              <a:t>1 ½ dl fuldkorns hvedemel (eller rugmel)</a:t>
            </a:r>
            <a:endParaRPr lang="da-DK" sz="2000" dirty="0">
              <a:solidFill>
                <a:schemeClr val="bg1"/>
              </a:solidFill>
              <a:latin typeface="Source Sans Pro" panose="020B05030304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bg1"/>
                </a:solidFill>
                <a:latin typeface="Source Sans Pro" panose="020B0503030403020204" pitchFamily="34" charset="0"/>
              </a:rPr>
              <a:t>3 dl vand</a:t>
            </a:r>
            <a:endParaRPr lang="da-DK" sz="2000" dirty="0">
              <a:solidFill>
                <a:schemeClr val="bg1"/>
              </a:solidFill>
              <a:latin typeface="Source Sans Pro" panose="020B0503030403020204" pitchFamily="34" charset="0"/>
            </a:endParaRP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da-DK" sz="2000" dirty="0">
                <a:solidFill>
                  <a:schemeClr val="bg1"/>
                </a:solidFill>
                <a:latin typeface="Source Sans Pro" panose="020B0503030403020204" pitchFamily="34" charset="0"/>
              </a:rPr>
              <a:t> Bland hvedemel, fuldkornsmel og vand grundigt sammen til en dej tynd “pandekagedej” i et 2 liter patentglas – eller lignende beholder.</a:t>
            </a:r>
          </a:p>
        </p:txBody>
      </p:sp>
    </p:spTree>
    <p:extLst>
      <p:ext uri="{BB962C8B-B14F-4D97-AF65-F5344CB8AC3E}">
        <p14:creationId xmlns:p14="http://schemas.microsoft.com/office/powerpoint/2010/main" val="1355690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5AC633-D0C6-F14C-A8DD-53BBD798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Hvad er fermentering?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F2A3DB0-F6B0-4A46-BBFC-DFFA60D3D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/>
              <a:t>Surdejsprodukter</a:t>
            </a:r>
          </a:p>
          <a:p>
            <a:r>
              <a:rPr lang="da-DK" dirty="0"/>
              <a:t>Spegepølse</a:t>
            </a:r>
          </a:p>
          <a:p>
            <a:r>
              <a:rPr lang="da-DK" dirty="0"/>
              <a:t>Surkål</a:t>
            </a:r>
          </a:p>
          <a:p>
            <a:r>
              <a:rPr lang="da-DK" dirty="0"/>
              <a:t>Surdej</a:t>
            </a:r>
          </a:p>
          <a:p>
            <a:r>
              <a:rPr lang="da-DK" dirty="0"/>
              <a:t>Chokolade</a:t>
            </a:r>
          </a:p>
          <a:p>
            <a:r>
              <a:rPr lang="da-DK" dirty="0"/>
              <a:t>Øl</a:t>
            </a:r>
          </a:p>
          <a:p>
            <a:r>
              <a:rPr lang="da-DK" dirty="0"/>
              <a:t>Kaffe</a:t>
            </a:r>
          </a:p>
          <a:p>
            <a:r>
              <a:rPr lang="da-DK" dirty="0" err="1"/>
              <a:t>Miso</a:t>
            </a:r>
            <a:r>
              <a:rPr lang="da-DK" dirty="0"/>
              <a:t>, </a:t>
            </a:r>
            <a:r>
              <a:rPr lang="da-DK" dirty="0" err="1"/>
              <a:t>Kimchi</a:t>
            </a:r>
            <a:r>
              <a:rPr lang="da-DK" dirty="0"/>
              <a:t> og </a:t>
            </a:r>
            <a:r>
              <a:rPr lang="da-DK" dirty="0" err="1"/>
              <a:t>kombucha</a:t>
            </a:r>
            <a:endParaRPr lang="da-DK" dirty="0"/>
          </a:p>
          <a:p>
            <a:r>
              <a:rPr lang="da-DK" dirty="0"/>
              <a:t>Ost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44785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0CAA3D-AD8C-B74B-B6CC-CFFBEF975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Fælles læsning</a:t>
            </a:r>
            <a:br>
              <a:rPr lang="da-DK" dirty="0"/>
            </a:br>
            <a:r>
              <a:rPr lang="da-DK" sz="1800" dirty="0">
                <a:hlinkClick r:id="rId2"/>
              </a:rPr>
              <a:t>https://www.domesticscience.dk/opskrift/fermentering/</a:t>
            </a:r>
            <a:r>
              <a:rPr lang="da-DK" sz="1800" dirty="0"/>
              <a:t> 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5549173-A900-304C-920D-2EDA1500D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Vi læser </a:t>
            </a:r>
            <a:r>
              <a:rPr lang="da-DK" b="1" dirty="0"/>
              <a:t>Hvad er en mikroorganismer egentlig? </a:t>
            </a:r>
          </a:p>
          <a:p>
            <a:r>
              <a:rPr lang="da-DK" dirty="0"/>
              <a:t>Hyggeopgave: Find din indre Jørgen Leth-stemme </a:t>
            </a:r>
          </a:p>
        </p:txBody>
      </p:sp>
    </p:spTree>
    <p:extLst>
      <p:ext uri="{BB962C8B-B14F-4D97-AF65-F5344CB8AC3E}">
        <p14:creationId xmlns:p14="http://schemas.microsoft.com/office/powerpoint/2010/main" val="374540642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_2SEEDS">
      <a:dk1>
        <a:srgbClr val="000000"/>
      </a:dk1>
      <a:lt1>
        <a:srgbClr val="FFFFFF"/>
      </a:lt1>
      <a:dk2>
        <a:srgbClr val="291C32"/>
      </a:dk2>
      <a:lt2>
        <a:srgbClr val="E5E8E2"/>
      </a:lt2>
      <a:accent1>
        <a:srgbClr val="7B17D5"/>
      </a:accent1>
      <a:accent2>
        <a:srgbClr val="3E29E7"/>
      </a:accent2>
      <a:accent3>
        <a:srgbClr val="DC29E7"/>
      </a:accent3>
      <a:accent4>
        <a:srgbClr val="D57717"/>
      </a:accent4>
      <a:accent5>
        <a:srgbClr val="B0A51F"/>
      </a:accent5>
      <a:accent6>
        <a:srgbClr val="7DB213"/>
      </a:accent6>
      <a:hlink>
        <a:srgbClr val="BF433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4452</TotalTime>
  <Words>1036</Words>
  <Application>Microsoft Macintosh PowerPoint</Application>
  <PresentationFormat>Widescreen</PresentationFormat>
  <Paragraphs>95</Paragraphs>
  <Slides>14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9" baseType="lpstr">
      <vt:lpstr>Arial</vt:lpstr>
      <vt:lpstr>Calibri</vt:lpstr>
      <vt:lpstr>Neue Haas Grotesk Text Pro</vt:lpstr>
      <vt:lpstr>Source Sans Pro</vt:lpstr>
      <vt:lpstr>AccentBoxVTI</vt:lpstr>
      <vt:lpstr>Fermentering</vt:lpstr>
      <vt:lpstr>Nye grupper, karakterer &amp; lidt om prøven… Jeg kan ikke forstå, at jeg ikke fik 12, Christian!??</vt:lpstr>
      <vt:lpstr>Dagens plan og perspektivet</vt:lpstr>
      <vt:lpstr>Hvad er en surdej? https://www.domesticscience.dk/opskrift/surdejsprojekt/#forløbet </vt:lpstr>
      <vt:lpstr>Surdejsprocessen - opsamling</vt:lpstr>
      <vt:lpstr>Hvorfor fodrer vi surdejen?</vt:lpstr>
      <vt:lpstr>Sætte surdej i gang + vagtplan for surdejen https://www.domesticscience.dk/opskrift/surdejsprojekt/ </vt:lpstr>
      <vt:lpstr>Hvad er fermentering?</vt:lpstr>
      <vt:lpstr>Fælles læsning https://www.domesticscience.dk/opskrift/fermentering/ </vt:lpstr>
      <vt:lpstr>At gære</vt:lpstr>
      <vt:lpstr>Hvad sker der under en fermentering (mælkesyrefermentering)? Del 1</vt:lpstr>
      <vt:lpstr>Hvad sker der under en fermentering (mælkesyrefermentering)? Del 2</vt:lpstr>
      <vt:lpstr>Sætte fermentering af gulerødder i gang https://www.domesticscience.dk/opskrift/fermenterede-gulerodder/ </vt:lpstr>
      <vt:lpstr>Surdejspandekager https://www.domesticscience.dk/opskrift/surdejspandekager/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Fermentering</dc:title>
  <dc:creator>Christian Bunk Svane</dc:creator>
  <cp:lastModifiedBy>Christian Bunk Svane</cp:lastModifiedBy>
  <cp:revision>17</cp:revision>
  <dcterms:created xsi:type="dcterms:W3CDTF">2021-08-09T10:55:31Z</dcterms:created>
  <dcterms:modified xsi:type="dcterms:W3CDTF">2021-08-13T09:30:58Z</dcterms:modified>
</cp:coreProperties>
</file>