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3" r:id="rId8"/>
    <p:sldId id="262" r:id="rId9"/>
  </p:sldIdLst>
  <p:sldSz cx="12192000" cy="6858000"/>
  <p:notesSz cx="6858000" cy="9144000"/>
  <p:defaultTextStyle>
    <a:defPPr>
      <a:defRPr lang="da-D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10"/>
    <p:restoredTop sz="94637"/>
  </p:normalViewPr>
  <p:slideViewPr>
    <p:cSldViewPr snapToGrid="0" snapToObjects="1">
      <p:cViewPr varScale="1">
        <p:scale>
          <a:sx n="103" d="100"/>
          <a:sy n="103" d="100"/>
        </p:scale>
        <p:origin x="896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>
            <a:normAutofit/>
          </a:bodyPr>
          <a:lstStyle>
            <a:lvl1pPr algn="ctr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773489"/>
            <a:ext cx="9440034" cy="1049867"/>
          </a:xfrm>
        </p:spPr>
        <p:txBody>
          <a:bodyPr anchor="t"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D38747-4367-4BD2-8D51-C97E202738E2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75286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Slate-V2-HD-panoPhotoInset.png">
            <a:extLst>
              <a:ext uri="{FF2B5EF4-FFF2-40B4-BE49-F238E27FC236}">
                <a16:creationId xmlns:a16="http://schemas.microsoft.com/office/drawing/2014/main" id="{CE39118B-B3AD-4BD4-BA22-DEFF4E76CE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883" y="547807"/>
            <a:ext cx="10141799" cy="381680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>
            <a:normAutofit/>
          </a:bodyPr>
          <a:lstStyle>
            <a:lvl1pPr algn="ctr"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247728"/>
            <a:ext cx="10353762" cy="543472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F1B079-7EF0-44EE-B798-BCC497C9F3B2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89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 anchor="ctr"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8FF70A8-1D13-4657-95F0-A9EA54967B8D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719650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EB90AC-71BD-4C7F-8ACA-7B3F18292E63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23F0D53-0705-41B7-8554-09D21E7807F9}"/>
              </a:ext>
            </a:extLst>
          </p:cNvPr>
          <p:cNvSpPr txBox="1"/>
          <p:nvPr/>
        </p:nvSpPr>
        <p:spPr>
          <a:xfrm>
            <a:off x="990600" y="88479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C7F647CD-0F1A-4BB3-89E0-A74F1E1B098D}"/>
              </a:ext>
            </a:extLst>
          </p:cNvPr>
          <p:cNvSpPr txBox="1"/>
          <p:nvPr/>
        </p:nvSpPr>
        <p:spPr>
          <a:xfrm>
            <a:off x="10504716" y="292825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84955127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E6EFC2C-8905-46F0-B443-CE905B76BA01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327889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49"/>
            <a:ext cx="3300984" cy="764783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768112"/>
            <a:ext cx="3300984" cy="302308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76478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768110"/>
            <a:ext cx="3300984" cy="302308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079DC3-C9B5-499E-9140-0DC28B7074E2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911273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late-V2-HD-3colPhotoInset.png">
            <a:extLst>
              <a:ext uri="{FF2B5EF4-FFF2-40B4-BE49-F238E27FC236}">
                <a16:creationId xmlns:a16="http://schemas.microsoft.com/office/drawing/2014/main" id="{7E87C569-D426-4615-ADA7-B370EA9834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962" y="1818214"/>
            <a:ext cx="3339972" cy="1847851"/>
          </a:xfrm>
          <a:prstGeom prst="rect">
            <a:avLst/>
          </a:prstGeom>
        </p:spPr>
      </p:pic>
      <p:pic>
        <p:nvPicPr>
          <p:cNvPr id="36" name="Picture 35" descr="Slate-V2-HD-3colPhotoInset.png">
            <a:extLst>
              <a:ext uri="{FF2B5EF4-FFF2-40B4-BE49-F238E27FC236}">
                <a16:creationId xmlns:a16="http://schemas.microsoft.com/office/drawing/2014/main" id="{7B353ED4-7AD0-46C9-88ED-1A16B1433A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800" y="1818214"/>
            <a:ext cx="3339972" cy="1847851"/>
          </a:xfrm>
          <a:prstGeom prst="rect">
            <a:avLst/>
          </a:prstGeom>
        </p:spPr>
      </p:pic>
      <p:pic>
        <p:nvPicPr>
          <p:cNvPr id="37" name="Picture 36" descr="Slate-V2-HD-3colPhotoInset.png">
            <a:extLst>
              <a:ext uri="{FF2B5EF4-FFF2-40B4-BE49-F238E27FC236}">
                <a16:creationId xmlns:a16="http://schemas.microsoft.com/office/drawing/2014/main" id="{F561D985-AD57-459A-B3A6-EBF29603976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6051" y="1818214"/>
            <a:ext cx="3339972" cy="1847851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572443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572442"/>
            <a:ext cx="3300984" cy="121875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BB33EA-E472-4D22-9C03-A9C14AA21CED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625415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17E833E-1B6D-415F-AD29-75AE8C43BD0D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511351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52596F-08A7-4B70-989A-F2B1CF31E66B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928307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C55A3C-5767-4844-A0A3-83778C2E5409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86770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763439"/>
            <a:ext cx="9590550" cy="1333494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E507A8-A5CF-4D38-AB86-7EDDA87A85D4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4999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618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76450"/>
            <a:ext cx="4856841" cy="3622671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10716" y="2076451"/>
            <a:ext cx="4856841" cy="3622672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DFCD27C-8599-43EF-BA1D-14DDC1946E06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906408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late-V2-HD-compPhotoInset.png">
            <a:extLst>
              <a:ext uri="{FF2B5EF4-FFF2-40B4-BE49-F238E27FC236}">
                <a16:creationId xmlns:a16="http://schemas.microsoft.com/office/drawing/2014/main" id="{37B721FF-D609-4D98-9D19-CF75AA8A54F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3795" y="1734506"/>
            <a:ext cx="5029200" cy="4099959"/>
          </a:xfrm>
          <a:prstGeom prst="rect">
            <a:avLst/>
          </a:prstGeom>
        </p:spPr>
      </p:pic>
      <p:pic>
        <p:nvPicPr>
          <p:cNvPr id="21" name="Picture 20" descr="Slate-V2-HD-compPhotoInset.png">
            <a:extLst>
              <a:ext uri="{FF2B5EF4-FFF2-40B4-BE49-F238E27FC236}">
                <a16:creationId xmlns:a16="http://schemas.microsoft.com/office/drawing/2014/main" id="{073936BD-C868-433F-8E84-D6DD8E640E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8357" y="1734506"/>
            <a:ext cx="5029200" cy="40999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46013" y="1855153"/>
            <a:ext cx="4764764" cy="69249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46013" y="2702103"/>
            <a:ext cx="4764764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63166" y="1855152"/>
            <a:ext cx="4779582" cy="692495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63167" y="2702103"/>
            <a:ext cx="4779581" cy="3043533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343D99-809A-49C0-96E5-4250D0B498EE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5149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143DE9B-B678-4EFB-BB7D-A4370204A0B0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34823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8812DA-F765-4142-A6A3-A8ED7235E082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888913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080001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673351"/>
            <a:ext cx="3706889" cy="301625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0277FD-7DE6-41D4-930D-AC99F5AFE54E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pPr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62767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 descr="Slate-V2-HD-vertPhotoInset.png">
            <a:extLst>
              <a:ext uri="{FF2B5EF4-FFF2-40B4-BE49-F238E27FC236}">
                <a16:creationId xmlns:a16="http://schemas.microsoft.com/office/drawing/2014/main" id="{4D06E496-ACBA-4063-B4A1-C5C484EE5A7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3665" y="609600"/>
            <a:ext cx="3584166" cy="520483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763701"/>
            <a:ext cx="5707899" cy="1675559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73698" y="2679699"/>
            <a:ext cx="4588094" cy="3135695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A15526-7079-4B7B-987C-1B5FAE11A0FF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9107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2573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76450"/>
            <a:ext cx="10353762" cy="3714749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6000749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073ED0CC-082F-4160-86E5-0D6041F12778}" type="datetime1">
              <a:rPr lang="en-US" smtClean="0"/>
              <a:t>11/21/22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5" y="6000749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6000749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fld id="{3A98EE3D-8CD1-4C3F-BD1C-C98C9596463C}" type="slidenum">
              <a:rPr lang="en-US" smtClean="0"/>
              <a:t>‹nr.›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27608294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  <p:sldLayoutId id="2147483711" r:id="rId13"/>
    <p:sldLayoutId id="2147483712" r:id="rId14"/>
    <p:sldLayoutId id="2147483713" r:id="rId15"/>
    <p:sldLayoutId id="2147483714" r:id="rId16"/>
    <p:sldLayoutId id="2147483715" r:id="rId17"/>
  </p:sldLayoutIdLst>
  <p:hf sldNum="0" hdr="0" ftr="0" dt="0"/>
  <p:txStyles>
    <p:titleStyle>
      <a:lvl1pPr algn="ctr" defTabSz="457200" rtl="0" eaLnBrk="1" latinLnBrk="0" hangingPunct="1">
        <a:lnSpc>
          <a:spcPct val="90000"/>
        </a:lnSpc>
        <a:spcBef>
          <a:spcPct val="0"/>
        </a:spcBef>
        <a:buNone/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+mj-ea"/>
          <a:cs typeface="Trebuchet M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21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20000" indent="-270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9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7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6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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4000" indent="-216000" algn="l" defTabSz="457200" rtl="0" eaLnBrk="1" latinLnBrk="0" hangingPunct="1">
        <a:lnSpc>
          <a:spcPct val="110000"/>
        </a:lnSpc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5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3">
            <a:extLst>
              <a:ext uri="{FF2B5EF4-FFF2-40B4-BE49-F238E27FC236}">
                <a16:creationId xmlns:a16="http://schemas.microsoft.com/office/drawing/2014/main" id="{132C134A-86D7-4DED-833E-6D97C35772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/>
          <a:stretch/>
        </p:blipFill>
        <p:spPr>
          <a:xfrm>
            <a:off x="-1" y="10"/>
            <a:ext cx="12192001" cy="6857990"/>
          </a:xfrm>
          <a:prstGeom prst="rect">
            <a:avLst/>
          </a:prstGeom>
        </p:spPr>
      </p:pic>
      <p:sp useBgFill="1">
        <p:nvSpPr>
          <p:cNvPr id="14" name="Freeform 5">
            <a:extLst>
              <a:ext uri="{FF2B5EF4-FFF2-40B4-BE49-F238E27FC236}">
                <a16:creationId xmlns:a16="http://schemas.microsoft.com/office/drawing/2014/main" id="{FE469E50-3893-4ED6-92BA-2985C32B0CA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auto">
          <a:xfrm rot="5400000">
            <a:off x="7131809" y="1385982"/>
            <a:ext cx="4031414" cy="4100418"/>
          </a:xfrm>
          <a:custGeom>
            <a:avLst/>
            <a:gdLst>
              <a:gd name="T0" fmla="*/ 1577 w 1601"/>
              <a:gd name="T1" fmla="*/ 0 h 696"/>
              <a:gd name="T2" fmla="*/ 833 w 1601"/>
              <a:gd name="T3" fmla="*/ 0 h 696"/>
              <a:gd name="T4" fmla="*/ 768 w 1601"/>
              <a:gd name="T5" fmla="*/ 0 h 696"/>
              <a:gd name="T6" fmla="*/ 24 w 1601"/>
              <a:gd name="T7" fmla="*/ 0 h 696"/>
              <a:gd name="T8" fmla="*/ 0 w 1601"/>
              <a:gd name="T9" fmla="*/ 27 h 696"/>
              <a:gd name="T10" fmla="*/ 0 w 1601"/>
              <a:gd name="T11" fmla="*/ 669 h 696"/>
              <a:gd name="T12" fmla="*/ 24 w 1601"/>
              <a:gd name="T13" fmla="*/ 696 h 696"/>
              <a:gd name="T14" fmla="*/ 768 w 1601"/>
              <a:gd name="T15" fmla="*/ 696 h 696"/>
              <a:gd name="T16" fmla="*/ 833 w 1601"/>
              <a:gd name="T17" fmla="*/ 696 h 696"/>
              <a:gd name="T18" fmla="*/ 1577 w 1601"/>
              <a:gd name="T19" fmla="*/ 696 h 696"/>
              <a:gd name="T20" fmla="*/ 1601 w 1601"/>
              <a:gd name="T21" fmla="*/ 669 h 696"/>
              <a:gd name="T22" fmla="*/ 1601 w 1601"/>
              <a:gd name="T23" fmla="*/ 27 h 696"/>
              <a:gd name="T24" fmla="*/ 1577 w 1601"/>
              <a:gd name="T25" fmla="*/ 0 h 69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</a:cxnLst>
            <a:rect l="0" t="0" r="r" b="b"/>
            <a:pathLst>
              <a:path w="1601" h="696">
                <a:moveTo>
                  <a:pt x="1577" y="0"/>
                </a:moveTo>
                <a:cubicBezTo>
                  <a:pt x="833" y="0"/>
                  <a:pt x="833" y="0"/>
                  <a:pt x="833" y="0"/>
                </a:cubicBezTo>
                <a:cubicBezTo>
                  <a:pt x="768" y="0"/>
                  <a:pt x="768" y="0"/>
                  <a:pt x="768" y="0"/>
                </a:cubicBezTo>
                <a:cubicBezTo>
                  <a:pt x="24" y="0"/>
                  <a:pt x="24" y="0"/>
                  <a:pt x="24" y="0"/>
                </a:cubicBezTo>
                <a:cubicBezTo>
                  <a:pt x="11" y="0"/>
                  <a:pt x="0" y="12"/>
                  <a:pt x="0" y="27"/>
                </a:cubicBezTo>
                <a:cubicBezTo>
                  <a:pt x="0" y="669"/>
                  <a:pt x="0" y="669"/>
                  <a:pt x="0" y="669"/>
                </a:cubicBezTo>
                <a:cubicBezTo>
                  <a:pt x="0" y="684"/>
                  <a:pt x="11" y="696"/>
                  <a:pt x="24" y="696"/>
                </a:cubicBezTo>
                <a:cubicBezTo>
                  <a:pt x="768" y="696"/>
                  <a:pt x="768" y="696"/>
                  <a:pt x="768" y="696"/>
                </a:cubicBezTo>
                <a:cubicBezTo>
                  <a:pt x="833" y="696"/>
                  <a:pt x="833" y="696"/>
                  <a:pt x="833" y="696"/>
                </a:cubicBezTo>
                <a:cubicBezTo>
                  <a:pt x="1577" y="696"/>
                  <a:pt x="1577" y="696"/>
                  <a:pt x="1577" y="696"/>
                </a:cubicBezTo>
                <a:cubicBezTo>
                  <a:pt x="1590" y="696"/>
                  <a:pt x="1601" y="684"/>
                  <a:pt x="1601" y="669"/>
                </a:cubicBezTo>
                <a:cubicBezTo>
                  <a:pt x="1601" y="27"/>
                  <a:pt x="1601" y="27"/>
                  <a:pt x="1601" y="27"/>
                </a:cubicBezTo>
                <a:cubicBezTo>
                  <a:pt x="1601" y="12"/>
                  <a:pt x="1590" y="0"/>
                  <a:pt x="1577" y="0"/>
                </a:cubicBezTo>
                <a:close/>
              </a:path>
            </a:pathLst>
          </a:custGeom>
          <a:ln>
            <a:noFill/>
          </a:ln>
          <a:effectLst>
            <a:outerShdw blurRad="50800" dist="38100" dir="5400000" algn="tl" rotWithShape="0">
              <a:srgbClr val="000000">
                <a:alpha val="43000"/>
              </a:srgbClr>
            </a:outerShdw>
          </a:effectLst>
          <a:extLst>
            <a:ext uri="{91240B29-F687-4f45-9708-019B960494DF}">
              <a14:hiddenLine xmlns="" xmlns:a14="http://schemas.microsoft.com/office/drawing/2010/main" xmlns:p14="http://schemas.microsoft.com/office/powerpoint/2010/main" xmlns:a16="http://schemas.microsoft.com/office/drawing/2014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23CEC044-044F-AC42-8851-43D469004FF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389962" y="1673524"/>
            <a:ext cx="3485073" cy="2420504"/>
          </a:xfrm>
        </p:spPr>
        <p:txBody>
          <a:bodyPr>
            <a:normAutofit/>
          </a:bodyPr>
          <a:lstStyle/>
          <a:p>
            <a:pPr algn="l"/>
            <a:r>
              <a:rPr lang="da-DK" sz="4000" dirty="0"/>
              <a:t>Hydrokolloider</a:t>
            </a:r>
          </a:p>
        </p:txBody>
      </p:sp>
      <p:sp>
        <p:nvSpPr>
          <p:cNvPr id="3" name="Undertitel 2">
            <a:extLst>
              <a:ext uri="{FF2B5EF4-FFF2-40B4-BE49-F238E27FC236}">
                <a16:creationId xmlns:a16="http://schemas.microsoft.com/office/drawing/2014/main" id="{73C96C47-A4AB-1B44-BA17-D29EC034D83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097306" y="4094028"/>
            <a:ext cx="4100417" cy="1357870"/>
          </a:xfrm>
        </p:spPr>
        <p:txBody>
          <a:bodyPr>
            <a:normAutofit/>
          </a:bodyPr>
          <a:lstStyle/>
          <a:p>
            <a:pPr algn="l"/>
            <a:r>
              <a:rPr lang="da-DK" dirty="0">
                <a:solidFill>
                  <a:srgbClr val="8E29E7"/>
                </a:solidFill>
              </a:rPr>
              <a:t>En masse kemi i din hverdag – som vi ikke tænker videre over…</a:t>
            </a:r>
          </a:p>
        </p:txBody>
      </p:sp>
      <p:sp>
        <p:nvSpPr>
          <p:cNvPr id="5" name="Oval billedforklaring 4">
            <a:extLst>
              <a:ext uri="{FF2B5EF4-FFF2-40B4-BE49-F238E27FC236}">
                <a16:creationId xmlns:a16="http://schemas.microsoft.com/office/drawing/2014/main" id="{1698D280-825F-8547-BEDD-235E7C10A7BC}"/>
              </a:ext>
            </a:extLst>
          </p:cNvPr>
          <p:cNvSpPr/>
          <p:nvPr/>
        </p:nvSpPr>
        <p:spPr>
          <a:xfrm>
            <a:off x="74428" y="308344"/>
            <a:ext cx="3242930" cy="1733107"/>
          </a:xfrm>
          <a:prstGeom prst="wedgeEllipseCallout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da-DK" dirty="0"/>
              <a:t>Kemi i hverdag kommer også af naturlige årsager…</a:t>
            </a:r>
          </a:p>
        </p:txBody>
      </p:sp>
    </p:spTree>
    <p:extLst>
      <p:ext uri="{BB962C8B-B14F-4D97-AF65-F5344CB8AC3E}">
        <p14:creationId xmlns:p14="http://schemas.microsoft.com/office/powerpoint/2010/main" val="416778517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790C3EE-324D-4E47-BB85-2D08BC1C66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Planbanan &amp; formål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6B899DE-D703-F54A-A262-B87ED1077AD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3059" y="1569308"/>
            <a:ext cx="11232292" cy="4942703"/>
          </a:xfrm>
        </p:spPr>
        <p:txBody>
          <a:bodyPr>
            <a:normAutofit fontScale="92500"/>
          </a:bodyPr>
          <a:lstStyle/>
          <a:p>
            <a:r>
              <a:rPr lang="da-DK" dirty="0"/>
              <a:t>Vi skal i dag dykke ned i begrebet hydrokolloider og undersøge hvor meget disse egentlig fylder i vores hverdag! Vi skal med andre ord undersøge:</a:t>
            </a:r>
          </a:p>
          <a:p>
            <a:r>
              <a:rPr lang="da-DK" dirty="0">
                <a:effectLst/>
              </a:rPr>
              <a:t>Hvad er hydrokolloider?</a:t>
            </a:r>
          </a:p>
          <a:p>
            <a:r>
              <a:rPr lang="da-DK" dirty="0">
                <a:effectLst/>
              </a:rPr>
              <a:t>Hvordan fungerer hydrokolloider?</a:t>
            </a:r>
          </a:p>
          <a:p>
            <a:r>
              <a:rPr lang="da-DK" dirty="0">
                <a:effectLst/>
              </a:rPr>
              <a:t>Hvad er polysaccharider?</a:t>
            </a:r>
          </a:p>
          <a:p>
            <a:r>
              <a:rPr lang="da-DK" dirty="0">
                <a:effectLst/>
              </a:rPr>
              <a:t>Hvad er en gel?</a:t>
            </a:r>
          </a:p>
          <a:p>
            <a:r>
              <a:rPr lang="da-DK" dirty="0">
                <a:effectLst/>
              </a:rPr>
              <a:t>Hvad er viskositet?</a:t>
            </a:r>
          </a:p>
          <a:p>
            <a:r>
              <a:rPr lang="da-DK" dirty="0">
                <a:effectLst/>
              </a:rPr>
              <a:t>Hvordan kan du anvende hydrokolloider i din madlavning?</a:t>
            </a:r>
          </a:p>
          <a:p>
            <a:r>
              <a:rPr lang="da-DK" dirty="0">
                <a:effectLst/>
              </a:rPr>
              <a:t>Hvorfor skal du anvende hydrokolloider i din madlavning?</a:t>
            </a:r>
          </a:p>
          <a:p>
            <a:r>
              <a:rPr lang="da-DK" dirty="0">
                <a:effectLst/>
              </a:rPr>
              <a:t>At du har fået kendskab til typer af hydrokolloider.</a:t>
            </a:r>
          </a:p>
          <a:p>
            <a:r>
              <a:rPr lang="da-DK" dirty="0">
                <a:effectLst/>
              </a:rPr>
              <a:t>Give dig bud på andre tilgange til at lave noget innovativt mad.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7871655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70C35CE-D44B-8B4B-BCF5-AB374E75CB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Hvad er hydrokolloider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36AA2824-8788-E841-BD01-8C4960884ED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da-DK" dirty="0">
                <a:effectLst/>
              </a:rPr>
              <a:t>Ordet hydrokolloider; </a:t>
            </a:r>
            <a:r>
              <a:rPr lang="da-DK" b="1" i="1" dirty="0" err="1">
                <a:effectLst/>
              </a:rPr>
              <a:t>hydro</a:t>
            </a:r>
            <a:r>
              <a:rPr lang="da-DK" dirty="0">
                <a:effectLst/>
              </a:rPr>
              <a:t> og </a:t>
            </a:r>
            <a:r>
              <a:rPr lang="da-DK" b="1" i="1" dirty="0">
                <a:effectLst/>
              </a:rPr>
              <a:t>kolloider</a:t>
            </a:r>
            <a:r>
              <a:rPr lang="da-DK" dirty="0">
                <a:effectLst/>
              </a:rPr>
              <a:t>. Hydro betyder vand og en kolloid er en substans. </a:t>
            </a:r>
          </a:p>
          <a:p>
            <a:r>
              <a:rPr lang="da-DK" dirty="0">
                <a:effectLst/>
              </a:rPr>
              <a:t>Altså små partikler er opslæmmet i en anden fase. </a:t>
            </a:r>
          </a:p>
          <a:p>
            <a:r>
              <a:rPr lang="da-DK" dirty="0">
                <a:effectLst/>
              </a:rPr>
              <a:t>Ordet “kolli” er beslægtet til ordet “</a:t>
            </a:r>
            <a:r>
              <a:rPr lang="da-DK" dirty="0" err="1">
                <a:effectLst/>
              </a:rPr>
              <a:t>kolla</a:t>
            </a:r>
            <a:r>
              <a:rPr lang="da-DK" dirty="0">
                <a:effectLst/>
              </a:rPr>
              <a:t>” fra græsk, som betyder lim. </a:t>
            </a:r>
          </a:p>
          <a:p>
            <a:r>
              <a:rPr lang="da-DK" dirty="0">
                <a:effectLst/>
              </a:rPr>
              <a:t>Hydrokolloider “limer” partikler sammen – i væske (</a:t>
            </a:r>
            <a:r>
              <a:rPr lang="da-DK" dirty="0" err="1">
                <a:effectLst/>
              </a:rPr>
              <a:t>hydro</a:t>
            </a:r>
            <a:r>
              <a:rPr lang="da-DK" dirty="0">
                <a:effectLst/>
              </a:rPr>
              <a:t>).</a:t>
            </a:r>
          </a:p>
          <a:p>
            <a:endParaRPr lang="da-DK" dirty="0">
              <a:effectLst/>
            </a:endParaRPr>
          </a:p>
          <a:p>
            <a:r>
              <a:rPr lang="da-DK" dirty="0">
                <a:effectLst/>
              </a:rPr>
              <a:t>Du har måske hørt i fysiktimerne, at det enten kræver en stor mængde energi eller en betydelig ændring i tryk for at omdanne en væske til et faststof. </a:t>
            </a:r>
          </a:p>
          <a:p>
            <a:r>
              <a:rPr lang="da-DK" dirty="0">
                <a:effectLst/>
              </a:rPr>
              <a:t>Pulveret får væsken til at tykne, størkne og/eller danne en en gel. Vi kalder disse geleringsmidler for </a:t>
            </a:r>
            <a:r>
              <a:rPr lang="da-DK" b="1" i="1" dirty="0">
                <a:effectLst/>
              </a:rPr>
              <a:t>hydrokolloider</a:t>
            </a:r>
            <a:r>
              <a:rPr lang="da-DK" dirty="0">
                <a:effectLst/>
              </a:rPr>
              <a:t>.</a:t>
            </a:r>
          </a:p>
          <a:p>
            <a:endParaRPr lang="da-DK" dirty="0"/>
          </a:p>
        </p:txBody>
      </p:sp>
    </p:spTree>
    <p:extLst>
      <p:ext uri="{BB962C8B-B14F-4D97-AF65-F5344CB8AC3E}">
        <p14:creationId xmlns:p14="http://schemas.microsoft.com/office/powerpoint/2010/main" val="29751974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1B3897FC-A693-4656-8FCD-CF609C3BDF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C0E652CB-E0D9-9F49-8218-6EFB2943C2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7900" y="643467"/>
            <a:ext cx="3946393" cy="1956298"/>
          </a:xfrm>
        </p:spPr>
        <p:txBody>
          <a:bodyPr>
            <a:normAutofit/>
          </a:bodyPr>
          <a:lstStyle/>
          <a:p>
            <a:pPr algn="l"/>
            <a:r>
              <a:rPr lang="da-DK" sz="3600">
                <a:effectLst/>
              </a:rPr>
              <a:t>Hydrokolloider i hverdagen</a:t>
            </a:r>
            <a:endParaRPr lang="da-DK" sz="360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D6B32305-DDD3-1245-AD10-9B08D3B3FD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39768" y="643467"/>
            <a:ext cx="6430560" cy="2578198"/>
          </a:xfrm>
        </p:spPr>
        <p:txBody>
          <a:bodyPr anchor="ctr">
            <a:normAutofit/>
          </a:bodyPr>
          <a:lstStyle/>
          <a:p>
            <a:pPr>
              <a:lnSpc>
                <a:spcPct val="100000"/>
              </a:lnSpc>
            </a:pPr>
            <a:r>
              <a:rPr lang="da-DK" sz="1800" dirty="0">
                <a:effectLst/>
              </a:rPr>
              <a:t>Fødevareindustrien bruger utrolig mange hydrokolloider som </a:t>
            </a:r>
            <a:r>
              <a:rPr lang="da-DK" sz="1800" b="1" u="sng" dirty="0">
                <a:effectLst/>
              </a:rPr>
              <a:t>stabilisatorer</a:t>
            </a:r>
            <a:r>
              <a:rPr lang="da-DK" sz="1800" dirty="0">
                <a:effectLst/>
              </a:rPr>
              <a:t> og </a:t>
            </a:r>
            <a:r>
              <a:rPr lang="da-DK" sz="1800" b="1" u="sng" dirty="0">
                <a:effectLst/>
              </a:rPr>
              <a:t>gelerings- og fortykningsmidler</a:t>
            </a:r>
            <a:r>
              <a:rPr lang="da-DK" sz="1800" dirty="0">
                <a:effectLst/>
              </a:rPr>
              <a:t> i vores daglige fødevarer! </a:t>
            </a:r>
          </a:p>
          <a:p>
            <a:pPr>
              <a:lnSpc>
                <a:spcPct val="100000"/>
              </a:lnSpc>
            </a:pPr>
            <a:r>
              <a:rPr lang="da-DK" sz="1800" dirty="0">
                <a:effectLst/>
              </a:rPr>
              <a:t>Nogen er meget kunstige, mens du også finder mange naturligt forekommende.</a:t>
            </a:r>
          </a:p>
          <a:p>
            <a:pPr>
              <a:lnSpc>
                <a:spcPct val="100000"/>
              </a:lnSpc>
            </a:pPr>
            <a:r>
              <a:rPr lang="da-DK" dirty="0">
                <a:effectLst/>
              </a:rPr>
              <a:t>Tænk citronfromage, jævning af sauce, gele, syltetøj. </a:t>
            </a:r>
            <a:endParaRPr lang="da-DK" sz="1800" dirty="0"/>
          </a:p>
        </p:txBody>
      </p:sp>
      <p:pic>
        <p:nvPicPr>
          <p:cNvPr id="1026" name="Picture 2" descr="Skærmbillede 2018-10-26 kl. 11.08.34">
            <a:extLst>
              <a:ext uri="{FF2B5EF4-FFF2-40B4-BE49-F238E27FC236}">
                <a16:creationId xmlns:a16="http://schemas.microsoft.com/office/drawing/2014/main" id="{EA73B0A6-5F52-8040-8516-A21946934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43468" y="3714063"/>
            <a:ext cx="10926860" cy="15843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9472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2DD257B2-8BCC-D645-9103-F4CC730F28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8600" y="621174"/>
            <a:ext cx="10353762" cy="1257300"/>
          </a:xfrm>
        </p:spPr>
        <p:txBody>
          <a:bodyPr/>
          <a:lstStyle/>
          <a:p>
            <a:r>
              <a:rPr lang="da-DK" dirty="0">
                <a:effectLst/>
              </a:rPr>
              <a:t>Hvordan fungerer hydrokolloider?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7F7CBEE9-D3C0-3D47-BFFC-8A9A2A7663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611429"/>
          </a:xfrm>
        </p:spPr>
        <p:txBody>
          <a:bodyPr>
            <a:normAutofit fontScale="92500" lnSpcReduction="20000"/>
          </a:bodyPr>
          <a:lstStyle/>
          <a:p>
            <a:r>
              <a:rPr lang="da-DK" dirty="0">
                <a:effectLst/>
              </a:rPr>
              <a:t>Hydrokolloider består af kulhydrater, som vi i kemisprog kalder for saccharider (også kaldt sukkerstoffer). </a:t>
            </a:r>
          </a:p>
          <a:p>
            <a:r>
              <a:rPr lang="da-DK" dirty="0">
                <a:effectLst/>
              </a:rPr>
              <a:t>Saccharider kan inddeles i mono-, di- og polysaccharider. </a:t>
            </a:r>
          </a:p>
          <a:p>
            <a:r>
              <a:rPr lang="da-DK" dirty="0">
                <a:effectLst/>
              </a:rPr>
              <a:t>Saccharider er med til at skabe fortykning- og geleringsprocessen. Hydrokolloider består oftest af polysaccharider.</a:t>
            </a:r>
          </a:p>
          <a:p>
            <a:r>
              <a:rPr lang="da-DK" dirty="0">
                <a:effectLst/>
              </a:rPr>
              <a:t>Kulhydrat består af atomerne kul, også kaldt </a:t>
            </a:r>
            <a:r>
              <a:rPr lang="da-DK" dirty="0" err="1">
                <a:effectLst/>
              </a:rPr>
              <a:t>carbon</a:t>
            </a:r>
            <a:r>
              <a:rPr lang="da-DK" dirty="0">
                <a:effectLst/>
              </a:rPr>
              <a:t> (C), og hydrat, som betyder vand (H2O). Disse saccharider kan danne korte eller længere kæder.</a:t>
            </a:r>
          </a:p>
          <a:p>
            <a:r>
              <a:rPr lang="da-DK" dirty="0" err="1">
                <a:effectLst/>
              </a:rPr>
              <a:t>Polysacchariderne</a:t>
            </a:r>
            <a:r>
              <a:rPr lang="da-DK" dirty="0">
                <a:effectLst/>
              </a:rPr>
              <a:t>, kan vi bruge til gelering og hydrokolloider. “</a:t>
            </a:r>
            <a:r>
              <a:rPr lang="da-DK" dirty="0" err="1">
                <a:effectLst/>
              </a:rPr>
              <a:t>Poly</a:t>
            </a:r>
            <a:r>
              <a:rPr lang="da-DK" dirty="0">
                <a:effectLst/>
              </a:rPr>
              <a:t>” betyder </a:t>
            </a:r>
            <a:r>
              <a:rPr lang="da-DK" b="1" i="1" dirty="0">
                <a:effectLst/>
              </a:rPr>
              <a:t>mange</a:t>
            </a:r>
            <a:r>
              <a:rPr lang="da-DK" dirty="0">
                <a:effectLst/>
              </a:rPr>
              <a:t>, og polysaccharider består derfor af mange kæder.</a:t>
            </a:r>
          </a:p>
          <a:p>
            <a:r>
              <a:rPr lang="da-DK" dirty="0">
                <a:effectLst/>
              </a:rPr>
              <a:t>De forskellige saccharider har det, vi kalder for bindinger. Disse bindinger kan gå i forbindelse med andre ting. Ved nogle polysaccharider er der flere (</a:t>
            </a:r>
            <a:r>
              <a:rPr lang="da-DK" b="1" i="1" dirty="0">
                <a:effectLst/>
              </a:rPr>
              <a:t>mange</a:t>
            </a:r>
            <a:r>
              <a:rPr lang="da-DK" dirty="0">
                <a:effectLst/>
              </a:rPr>
              <a:t>) bindinger,  som er gode til at binde i vand, hvilket gør det muligt at skabe flere bindinger med andre molekyler i væsken. Vi kalder også bindingerne for hydrofile (altså kan de godt lide vand). Det er det der gør det muligt for </a:t>
            </a:r>
            <a:r>
              <a:rPr lang="da-DK" dirty="0" err="1">
                <a:effectLst/>
              </a:rPr>
              <a:t>hydrokolloiderne</a:t>
            </a:r>
            <a:r>
              <a:rPr lang="da-DK" dirty="0">
                <a:effectLst/>
              </a:rPr>
              <a:t> at “lime” maden sammen.</a:t>
            </a:r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0F3EB63D-1739-064C-AA27-E6B85849F1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597" y="79214"/>
            <a:ext cx="2433849" cy="1892461"/>
          </a:xfrm>
          <a:prstGeom prst="rect">
            <a:avLst/>
          </a:prstGeom>
        </p:spPr>
      </p:pic>
      <p:pic>
        <p:nvPicPr>
          <p:cNvPr id="5" name="Billede 4">
            <a:extLst>
              <a:ext uri="{FF2B5EF4-FFF2-40B4-BE49-F238E27FC236}">
                <a16:creationId xmlns:a16="http://schemas.microsoft.com/office/drawing/2014/main" id="{4FD839B1-3656-B747-A9DD-5EBC1EB47A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621" y="77098"/>
            <a:ext cx="2781782" cy="1894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1995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9C2788E-3AA1-5947-939A-B471071F16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04641" y="-47198"/>
            <a:ext cx="10353762" cy="1257300"/>
          </a:xfrm>
        </p:spPr>
        <p:txBody>
          <a:bodyPr/>
          <a:lstStyle/>
          <a:p>
            <a:r>
              <a:rPr lang="da-DK" dirty="0">
                <a:effectLst/>
              </a:rPr>
              <a:t>Hvordan anvender vi </a:t>
            </a:r>
            <a:r>
              <a:rPr lang="da-DK" dirty="0" err="1">
                <a:effectLst/>
              </a:rPr>
              <a:t>hydrokolloiderne</a:t>
            </a:r>
            <a:r>
              <a:rPr lang="da-DK" dirty="0">
                <a:effectLst/>
              </a:rPr>
              <a:t>?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8AC0568B-0112-D246-9B7C-85DBB58A59E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3795" y="2076450"/>
            <a:ext cx="10353762" cy="4497970"/>
          </a:xfrm>
        </p:spPr>
        <p:txBody>
          <a:bodyPr>
            <a:normAutofit lnSpcReduction="10000"/>
          </a:bodyPr>
          <a:lstStyle/>
          <a:p>
            <a:r>
              <a:rPr lang="da-DK" sz="2400" dirty="0">
                <a:effectLst/>
              </a:rPr>
              <a:t>Hydrokolloider blandes i din væske. Nogen gange skal væsken varmes op for at kickstarte de kemiske processer (fx agar agar). Andre kan tilsættes i kold væske (fx Xanthan).</a:t>
            </a:r>
          </a:p>
          <a:p>
            <a:r>
              <a:rPr lang="da-DK" sz="2400" dirty="0">
                <a:effectLst/>
              </a:rPr>
              <a:t>Når et </a:t>
            </a:r>
            <a:r>
              <a:rPr lang="da-DK" sz="2400" dirty="0" err="1">
                <a:effectLst/>
              </a:rPr>
              <a:t>hydrokolloid</a:t>
            </a:r>
            <a:r>
              <a:rPr lang="da-DK" sz="2400" dirty="0">
                <a:effectLst/>
              </a:rPr>
              <a:t> opløses eller fordeles i vand, bliver væsken mere tyktflydende. Det hedder også med et fint ord, at </a:t>
            </a:r>
            <a:r>
              <a:rPr lang="da-DK" sz="2400" b="1" i="1" dirty="0">
                <a:effectLst/>
              </a:rPr>
              <a:t>viskositeten</a:t>
            </a:r>
            <a:r>
              <a:rPr lang="da-DK" sz="2400" dirty="0">
                <a:effectLst/>
              </a:rPr>
              <a:t> vokser. </a:t>
            </a:r>
          </a:p>
          <a:p>
            <a:r>
              <a:rPr lang="da-DK" sz="2400" b="1" i="1" dirty="0">
                <a:effectLst/>
              </a:rPr>
              <a:t>Viskositet</a:t>
            </a:r>
            <a:r>
              <a:rPr lang="da-DK" sz="2400" dirty="0">
                <a:effectLst/>
              </a:rPr>
              <a:t> kommer græsk, hvor </a:t>
            </a:r>
            <a:r>
              <a:rPr lang="da-DK" sz="2400" dirty="0" err="1">
                <a:effectLst/>
              </a:rPr>
              <a:t>vicosus</a:t>
            </a:r>
            <a:r>
              <a:rPr lang="da-DK" sz="2400" dirty="0">
                <a:effectLst/>
              </a:rPr>
              <a:t> betyder </a:t>
            </a:r>
            <a:r>
              <a:rPr lang="da-DK" sz="2400" i="1" dirty="0">
                <a:effectLst/>
              </a:rPr>
              <a:t>klæbrig</a:t>
            </a:r>
            <a:r>
              <a:rPr lang="da-DK" sz="2400" dirty="0">
                <a:effectLst/>
              </a:rPr>
              <a:t>. Kolloiderne (polysaccharider) danner nye hydrogenbindinger med vandmolekylerne, og de filtres sammen i et stort netværk. </a:t>
            </a:r>
          </a:p>
          <a:p>
            <a:r>
              <a:rPr lang="da-DK" sz="2400" dirty="0">
                <a:effectLst/>
              </a:rPr>
              <a:t>Stabiliteten af din gel er afhængig af, hvilket </a:t>
            </a:r>
            <a:r>
              <a:rPr lang="da-DK" sz="2400" dirty="0" err="1">
                <a:effectLst/>
              </a:rPr>
              <a:t>hydrokolloid</a:t>
            </a:r>
            <a:r>
              <a:rPr lang="da-DK" sz="2400" dirty="0">
                <a:effectLst/>
              </a:rPr>
              <a:t> du bruger. Disse hydrokolloider er der links til i bunden af denne artikel.</a:t>
            </a:r>
          </a:p>
          <a:p>
            <a:endParaRPr lang="da-DK" dirty="0"/>
          </a:p>
        </p:txBody>
      </p:sp>
      <p:pic>
        <p:nvPicPr>
          <p:cNvPr id="4" name="Billede 3">
            <a:extLst>
              <a:ext uri="{FF2B5EF4-FFF2-40B4-BE49-F238E27FC236}">
                <a16:creationId xmlns:a16="http://schemas.microsoft.com/office/drawing/2014/main" id="{575AD024-B24C-6647-AFFB-84F5F6C243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841" y="96103"/>
            <a:ext cx="3820253" cy="18693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36207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6BF9AB2-189F-4F43-9EFF-CD62508FE1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05451" y="0"/>
            <a:ext cx="10353762" cy="1257300"/>
          </a:xfrm>
        </p:spPr>
        <p:txBody>
          <a:bodyPr/>
          <a:lstStyle/>
          <a:p>
            <a:r>
              <a:rPr lang="da-DK" dirty="0">
                <a:effectLst/>
              </a:rPr>
              <a:t>Maizena</a:t>
            </a:r>
            <a:endParaRPr lang="da-DK" dirty="0"/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FF2E55D8-259C-5944-B203-DFC232F6E0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endParaRPr lang="da-DK" dirty="0">
              <a:effectLst/>
            </a:endParaRPr>
          </a:p>
          <a:p>
            <a:r>
              <a:rPr lang="da-DK" dirty="0">
                <a:effectLst/>
              </a:rPr>
              <a:t>Som du kunne se i figuren, er stivelse en </a:t>
            </a:r>
            <a:r>
              <a:rPr lang="da-DK" dirty="0" err="1">
                <a:effectLst/>
              </a:rPr>
              <a:t>hydrokolloid</a:t>
            </a:r>
            <a:r>
              <a:rPr lang="da-DK" dirty="0">
                <a:effectLst/>
              </a:rPr>
              <a:t>.</a:t>
            </a:r>
          </a:p>
          <a:p>
            <a:r>
              <a:rPr lang="da-DK" dirty="0">
                <a:effectLst/>
              </a:rPr>
              <a:t>Når du køber en bøtte Maizena, har du købt majs</a:t>
            </a:r>
            <a:r>
              <a:rPr lang="da-DK" u="sng" dirty="0">
                <a:effectLst/>
              </a:rPr>
              <a:t>stivelse</a:t>
            </a:r>
            <a:r>
              <a:rPr lang="da-DK" dirty="0">
                <a:effectLst/>
              </a:rPr>
              <a:t>. </a:t>
            </a:r>
          </a:p>
          <a:p>
            <a:r>
              <a:rPr lang="da-DK" dirty="0">
                <a:effectLst/>
              </a:rPr>
              <a:t>Når du anvender Maizena, vil du tilføje koldt vand og røre/ryster majsstivelsen ud i vandet. Maizenaens stivelsesmolekyler spredes jævnt i vandet. </a:t>
            </a:r>
          </a:p>
          <a:p>
            <a:r>
              <a:rPr lang="da-DK" dirty="0">
                <a:effectLst/>
              </a:rPr>
              <a:t>På mikroskopisk niveau sker der det, at stivelsesmolekylerne fra majsstivelsen er tæt sammenviklet og vil gå i forbindelse med vandet. Der skabes nu et stort netværk. </a:t>
            </a:r>
          </a:p>
          <a:p>
            <a:r>
              <a:rPr lang="da-DK" dirty="0">
                <a:effectLst/>
              </a:rPr>
              <a:t>Maizena skal lige varmes op, da det får stivelseskornene til at svulme op og dermed binder vand og væsken </a:t>
            </a:r>
            <a:r>
              <a:rPr lang="da-DK" dirty="0" err="1">
                <a:effectLst/>
              </a:rPr>
              <a:t>forklistres</a:t>
            </a:r>
            <a:r>
              <a:rPr lang="da-DK" dirty="0">
                <a:effectLst/>
              </a:rPr>
              <a:t> dermed. Altså vil din sauce jævne. Med andre </a:t>
            </a:r>
            <a:r>
              <a:rPr lang="da-DK" dirty="0" err="1">
                <a:effectLst/>
              </a:rPr>
              <a:t>hydrokollider</a:t>
            </a:r>
            <a:r>
              <a:rPr lang="da-DK" dirty="0">
                <a:effectLst/>
              </a:rPr>
              <a:t>, vil væsken blive fast.</a:t>
            </a:r>
          </a:p>
          <a:p>
            <a:endParaRPr lang="da-DK" dirty="0"/>
          </a:p>
        </p:txBody>
      </p:sp>
      <p:pic>
        <p:nvPicPr>
          <p:cNvPr id="4" name="Picture 2" descr="Skærmbillede 2018-10-26 kl. 11.08.34">
            <a:extLst>
              <a:ext uri="{FF2B5EF4-FFF2-40B4-BE49-F238E27FC236}">
                <a16:creationId xmlns:a16="http://schemas.microsoft.com/office/drawing/2014/main" id="{F7041F23-F48E-FE40-89A0-DDDA437490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00941" y="1066801"/>
            <a:ext cx="7160374" cy="10382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9056193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>
            <a:duotone>
              <a:schemeClr val="bg1">
                <a:shade val="80000"/>
                <a:lumMod val="80000"/>
              </a:schemeClr>
              <a:schemeClr val="bg1">
                <a:tint val="98000"/>
              </a:schemeClr>
            </a:duotone>
          </a:blip>
          <a:stretch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95CB840F-8E41-4CA5-B79B-25CC80AD234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3">
            <a:schemeClr val="dk2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EA21E4FD-8E86-4D4D-A27E-5A9BD25BA5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796" y="643465"/>
            <a:ext cx="3382638" cy="1370605"/>
          </a:xfrm>
        </p:spPr>
        <p:txBody>
          <a:bodyPr>
            <a:normAutofit/>
          </a:bodyPr>
          <a:lstStyle/>
          <a:p>
            <a:pPr algn="l"/>
            <a:r>
              <a:rPr lang="da-DK" sz="3000" dirty="0"/>
              <a:t>Panna </a:t>
            </a:r>
            <a:r>
              <a:rPr lang="da-DK" sz="3000" dirty="0" err="1"/>
              <a:t>cotta</a:t>
            </a:r>
            <a:r>
              <a:rPr lang="da-DK" sz="3000" dirty="0"/>
              <a:t> med </a:t>
            </a:r>
            <a:r>
              <a:rPr lang="da-DK" sz="3000" dirty="0" err="1"/>
              <a:t>broken</a:t>
            </a:r>
            <a:r>
              <a:rPr lang="da-DK" sz="3000" dirty="0"/>
              <a:t> jordgele (eller perler) &amp; tuilles 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51AD42A9-0AF2-E945-8541-949AEF261A2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85195" y="2247153"/>
            <a:ext cx="5197033" cy="4338842"/>
          </a:xfrm>
        </p:spPr>
        <p:txBody>
          <a:bodyPr>
            <a:normAutofit fontScale="62500" lnSpcReduction="20000"/>
          </a:bodyPr>
          <a:lstStyle/>
          <a:p>
            <a:r>
              <a:rPr lang="da-DK" sz="2200" dirty="0">
                <a:effectLst/>
              </a:rPr>
              <a:t>Flæk og skrab vaniljekorn ud af vaniljestangen.</a:t>
            </a:r>
          </a:p>
          <a:p>
            <a:r>
              <a:rPr lang="da-DK" sz="2200" dirty="0">
                <a:effectLst/>
              </a:rPr>
              <a:t>Kom fløde, sukker, vaniljekornene/vaniljestangen og agar agar i en gryde, og bring det i kog ved middelhøj varme.</a:t>
            </a:r>
          </a:p>
          <a:p>
            <a:r>
              <a:rPr lang="da-DK" sz="2200" dirty="0">
                <a:effectLst/>
              </a:rPr>
              <a:t>Skru ned på svag varme og lad det småkoge ved i ca. 3-4 minutter (det skal småboble hele tiden). Det er vigtigt, at fløden kommer op på en 90º for at flødemassen kan sætte sig og danne </a:t>
            </a:r>
            <a:r>
              <a:rPr lang="da-DK" sz="2200" dirty="0" err="1">
                <a:effectLst/>
              </a:rPr>
              <a:t>panna</a:t>
            </a:r>
            <a:r>
              <a:rPr lang="da-DK" sz="2200" dirty="0">
                <a:effectLst/>
              </a:rPr>
              <a:t> </a:t>
            </a:r>
            <a:r>
              <a:rPr lang="da-DK" sz="2200" dirty="0" err="1">
                <a:effectLst/>
              </a:rPr>
              <a:t>cottaen</a:t>
            </a:r>
            <a:r>
              <a:rPr lang="da-DK" sz="2200" dirty="0">
                <a:effectLst/>
              </a:rPr>
              <a:t> senere.</a:t>
            </a:r>
          </a:p>
          <a:p>
            <a:r>
              <a:rPr lang="da-DK" sz="2200" dirty="0">
                <a:effectLst/>
              </a:rPr>
              <a:t>Tag gryden af varmen, og fjern vaniljestangen.</a:t>
            </a:r>
          </a:p>
          <a:p>
            <a:r>
              <a:rPr lang="da-DK" sz="2200" dirty="0">
                <a:effectLst/>
              </a:rPr>
              <a:t>Hak den hvide chokolade til din </a:t>
            </a:r>
            <a:r>
              <a:rPr lang="da-DK" sz="2200" dirty="0" err="1">
                <a:effectLst/>
              </a:rPr>
              <a:t>panna</a:t>
            </a:r>
            <a:r>
              <a:rPr lang="da-DK" sz="2200" dirty="0">
                <a:effectLst/>
              </a:rPr>
              <a:t> </a:t>
            </a:r>
            <a:r>
              <a:rPr lang="da-DK" sz="2200" dirty="0" err="1">
                <a:effectLst/>
              </a:rPr>
              <a:t>cotta</a:t>
            </a:r>
            <a:r>
              <a:rPr lang="da-DK" sz="2200" dirty="0">
                <a:effectLst/>
              </a:rPr>
              <a:t> groft og kom den i en skål.</a:t>
            </a:r>
          </a:p>
          <a:p>
            <a:r>
              <a:rPr lang="da-DK" sz="2200" dirty="0">
                <a:effectLst/>
              </a:rPr>
              <a:t>Hæld flødemassen over chokoladen og rør rundt indtil chokoladen er helt smeltet. Chokoladen smelter relativt hurtigt, og din masse køles lidt af. Din flødemasse køler hurtigere ned i den nye skål – frem for en varm gryde. Når din flødemasse når en temperatur på 35-40º, vil din </a:t>
            </a:r>
            <a:r>
              <a:rPr lang="da-DK" sz="2200" dirty="0" err="1">
                <a:effectLst/>
              </a:rPr>
              <a:t>panna</a:t>
            </a:r>
            <a:r>
              <a:rPr lang="da-DK" sz="2200" dirty="0">
                <a:effectLst/>
              </a:rPr>
              <a:t> </a:t>
            </a:r>
            <a:r>
              <a:rPr lang="da-DK" sz="2200" dirty="0" err="1">
                <a:effectLst/>
              </a:rPr>
              <a:t>cottaen</a:t>
            </a:r>
            <a:r>
              <a:rPr lang="da-DK" sz="2200" dirty="0">
                <a:effectLst/>
              </a:rPr>
              <a:t> sætte sig og blive fast.</a:t>
            </a:r>
          </a:p>
          <a:p>
            <a:r>
              <a:rPr lang="da-DK" sz="2200" dirty="0">
                <a:effectLst/>
              </a:rPr>
              <a:t>Hæld din </a:t>
            </a:r>
            <a:r>
              <a:rPr lang="da-DK" sz="2200" dirty="0" err="1">
                <a:effectLst/>
              </a:rPr>
              <a:t>panna</a:t>
            </a:r>
            <a:r>
              <a:rPr lang="da-DK" sz="2200" dirty="0">
                <a:effectLst/>
              </a:rPr>
              <a:t> </a:t>
            </a:r>
            <a:r>
              <a:rPr lang="da-DK" sz="2200" dirty="0" err="1">
                <a:effectLst/>
              </a:rPr>
              <a:t>cotta</a:t>
            </a:r>
            <a:r>
              <a:rPr lang="da-DK" sz="2200" dirty="0">
                <a:effectLst/>
              </a:rPr>
              <a:t> i glas eller i en </a:t>
            </a:r>
            <a:r>
              <a:rPr lang="da-DK" sz="2200" dirty="0" err="1">
                <a:effectLst/>
              </a:rPr>
              <a:t>siliconeform</a:t>
            </a:r>
            <a:r>
              <a:rPr lang="da-DK" sz="2200" dirty="0">
                <a:effectLst/>
              </a:rPr>
              <a:t>.</a:t>
            </a:r>
          </a:p>
          <a:p>
            <a:endParaRPr lang="da-DK" sz="1800" dirty="0"/>
          </a:p>
        </p:txBody>
      </p:sp>
      <p:pic>
        <p:nvPicPr>
          <p:cNvPr id="4098" name="Picture 2" descr="Et billede, der indeholder mad, indendørs, bord, sidder&#10;&#10;Automatisk genereret beskrivelse">
            <a:extLst>
              <a:ext uri="{FF2B5EF4-FFF2-40B4-BE49-F238E27FC236}">
                <a16:creationId xmlns:a16="http://schemas.microsoft.com/office/drawing/2014/main" id="{CA43B65C-95BC-754B-94E9-3343B01A56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22607" y="643466"/>
            <a:ext cx="5418666" cy="5147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5692231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VTI">
  <a:themeElements>
    <a:clrScheme name="AnalogousFromDarkSeedLeftStep">
      <a:dk1>
        <a:srgbClr val="000000"/>
      </a:dk1>
      <a:lt1>
        <a:srgbClr val="FFFFFF"/>
      </a:lt1>
      <a:dk2>
        <a:srgbClr val="243C41"/>
      </a:dk2>
      <a:lt2>
        <a:srgbClr val="E5E8E2"/>
      </a:lt2>
      <a:accent1>
        <a:srgbClr val="8E29E7"/>
      </a:accent1>
      <a:accent2>
        <a:srgbClr val="6150DF"/>
      </a:accent2>
      <a:accent3>
        <a:srgbClr val="2962E7"/>
      </a:accent3>
      <a:accent4>
        <a:srgbClr val="179FD5"/>
      </a:accent4>
      <a:accent5>
        <a:srgbClr val="21B7A3"/>
      </a:accent5>
      <a:accent6>
        <a:srgbClr val="14BB5F"/>
      </a:accent6>
      <a:hlink>
        <a:srgbClr val="319194"/>
      </a:hlink>
      <a:folHlink>
        <a:srgbClr val="828282"/>
      </a:folHlink>
    </a:clrScheme>
    <a:fontScheme name="Slate">
      <a:majorFont>
        <a:latin typeface="Georgia Pro Cond Light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Speak Pro" panose="02040603050505030304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VTI" id="{35C4A07C-0176-4A32-9BCB-B016516853F0}" vid="{9B70D35C-BCA8-4715-BB49-8BE54A7FC07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</TotalTime>
  <Words>877</Words>
  <Application>Microsoft Macintosh PowerPoint</Application>
  <PresentationFormat>Widescreen</PresentationFormat>
  <Paragraphs>53</Paragraphs>
  <Slides>8</Slides>
  <Notes>0</Notes>
  <HiddenSlides>0</HiddenSlides>
  <MMClips>0</MMClips>
  <ScaleCrop>false</ScaleCrop>
  <HeadingPairs>
    <vt:vector size="6" baseType="variant">
      <vt:variant>
        <vt:lpstr>Benyttede skrifttyper</vt:lpstr>
      </vt:variant>
      <vt:variant>
        <vt:i4>3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8</vt:i4>
      </vt:variant>
    </vt:vector>
  </HeadingPairs>
  <TitlesOfParts>
    <vt:vector size="12" baseType="lpstr">
      <vt:lpstr>Georgia Pro Cond Light</vt:lpstr>
      <vt:lpstr>Speak Pro</vt:lpstr>
      <vt:lpstr>Wingdings 2</vt:lpstr>
      <vt:lpstr>SlateVTI</vt:lpstr>
      <vt:lpstr>Hydrokolloider</vt:lpstr>
      <vt:lpstr>Planbanan &amp; formål</vt:lpstr>
      <vt:lpstr>Hvad er hydrokolloider</vt:lpstr>
      <vt:lpstr>Hydrokolloider i hverdagen</vt:lpstr>
      <vt:lpstr>Hvordan fungerer hydrokolloider?</vt:lpstr>
      <vt:lpstr>Hvordan anvender vi hydrokolloiderne?</vt:lpstr>
      <vt:lpstr>Maizena</vt:lpstr>
      <vt:lpstr>Panna cotta med broken jordgele (eller perler) &amp; tuilles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Hydrokolloider</dc:title>
  <dc:creator>Christian Bunk Svane</dc:creator>
  <cp:lastModifiedBy>Christian Bunk Svane</cp:lastModifiedBy>
  <cp:revision>4</cp:revision>
  <dcterms:created xsi:type="dcterms:W3CDTF">2020-10-05T11:39:45Z</dcterms:created>
  <dcterms:modified xsi:type="dcterms:W3CDTF">2022-11-21T07:31:03Z</dcterms:modified>
</cp:coreProperties>
</file>