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3" r:id="rId4"/>
    <p:sldId id="257" r:id="rId5"/>
    <p:sldId id="258" r:id="rId6"/>
    <p:sldId id="262" r:id="rId7"/>
    <p:sldId id="264" r:id="rId8"/>
    <p:sldId id="265" r:id="rId9"/>
    <p:sldId id="259" r:id="rId10"/>
    <p:sldId id="260" r:id="rId11"/>
    <p:sldId id="266" r:id="rId12"/>
    <p:sldId id="267"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8"/>
  </p:normalViewPr>
  <p:slideViewPr>
    <p:cSldViewPr snapToGrid="0">
      <p:cViewPr varScale="1">
        <p:scale>
          <a:sx n="90" d="100"/>
          <a:sy n="90" d="100"/>
        </p:scale>
        <p:origin x="23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3D3AB-FD05-5AD3-61F9-E80B752C0F8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783E975-A3E8-FCAC-4D5B-4F4A92953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3ACD78A-9EF6-47F1-BE07-7BBEAF5739FA}"/>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5" name="Pladsholder til sidefod 4">
            <a:extLst>
              <a:ext uri="{FF2B5EF4-FFF2-40B4-BE49-F238E27FC236}">
                <a16:creationId xmlns:a16="http://schemas.microsoft.com/office/drawing/2014/main" id="{2AA6354F-61EF-72D9-F1FA-00F1156F392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F74CF50-CD27-0BCE-CECD-333DF6E08730}"/>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320265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0A5A8-9028-C483-369D-0028C290B76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2D972BB-5A3B-95B1-DAB8-FAC692CCB7D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6D5ADE0-E85D-A1D2-FA38-683DEBD3161E}"/>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5" name="Pladsholder til sidefod 4">
            <a:extLst>
              <a:ext uri="{FF2B5EF4-FFF2-40B4-BE49-F238E27FC236}">
                <a16:creationId xmlns:a16="http://schemas.microsoft.com/office/drawing/2014/main" id="{18325D31-A4DB-80F3-65BA-1913B96C7BF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3EE9F5-A1F0-F989-CBE6-2F7EF7E45FE8}"/>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102190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BE36AB4-ABDF-E0BB-D461-BF79FB0C464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4AF7B0D-DC59-30B1-9EE4-8316BD4B710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915E034-74F4-92B0-CB36-2A3DE1B7779D}"/>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5" name="Pladsholder til sidefod 4">
            <a:extLst>
              <a:ext uri="{FF2B5EF4-FFF2-40B4-BE49-F238E27FC236}">
                <a16:creationId xmlns:a16="http://schemas.microsoft.com/office/drawing/2014/main" id="{F9A7AB48-B36C-229F-A2DC-6FE88E9745F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EFDCB52-AE50-57C8-7AD3-D5BD6916C548}"/>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45341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DA724-91DD-8B40-32B3-BC2227557A3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23E57FD-7DF3-43C7-471C-7BD185D02DF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00ADE7D-BAEC-87AB-3F7C-036C43B64B27}"/>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5" name="Pladsholder til sidefod 4">
            <a:extLst>
              <a:ext uri="{FF2B5EF4-FFF2-40B4-BE49-F238E27FC236}">
                <a16:creationId xmlns:a16="http://schemas.microsoft.com/office/drawing/2014/main" id="{E200B174-3537-92C1-1A9E-CAFEF464621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64B03FF-1A79-CFE0-3694-5B5FF9C48048}"/>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265952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B8477-1649-8D27-9BE3-86EB9690729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03079DB-97BF-A2FA-25CD-8258AFB41D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39A0FAD-7636-6838-0A99-A41D555D2CC9}"/>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5" name="Pladsholder til sidefod 4">
            <a:extLst>
              <a:ext uri="{FF2B5EF4-FFF2-40B4-BE49-F238E27FC236}">
                <a16:creationId xmlns:a16="http://schemas.microsoft.com/office/drawing/2014/main" id="{7EE90C45-366B-1A86-54DD-B08581D2E61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87CE41-C36B-C63E-5836-8F2E69D611FD}"/>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298856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D9ABF-7647-9459-7463-13A15F3A355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50B0337-24E5-917F-AD66-4D00C9526C4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B717BED-5CE5-3F10-BB50-22030D3342D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1A6E3FA-FFE1-3841-064B-78D18EEA91D9}"/>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6" name="Pladsholder til sidefod 5">
            <a:extLst>
              <a:ext uri="{FF2B5EF4-FFF2-40B4-BE49-F238E27FC236}">
                <a16:creationId xmlns:a16="http://schemas.microsoft.com/office/drawing/2014/main" id="{E280A354-DD1C-B066-0495-DDDA0DDF5E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C9F8826-CF34-6357-47F3-BB31A10750CA}"/>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245539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09C16-1429-AFF4-13DF-DF8468D50C4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2EFEF0B-0B54-CC5C-6DF6-AAFD4F2C90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D079960-997B-B415-2F7C-9498F50AD45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C98B926-7BE7-9303-85E6-43B0028E15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2770BBE-3E95-8CE0-5D31-4D6DEE5A858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D06A1C2-C784-EDDD-04F7-9AB78705051C}"/>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8" name="Pladsholder til sidefod 7">
            <a:extLst>
              <a:ext uri="{FF2B5EF4-FFF2-40B4-BE49-F238E27FC236}">
                <a16:creationId xmlns:a16="http://schemas.microsoft.com/office/drawing/2014/main" id="{738B11A2-D611-7C04-6545-6E714B1549E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8C1A3DD-ABC4-888F-51CA-46061D79B3C2}"/>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418957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3A44C-A0D9-58A8-453F-A775B0B412C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51AB6A1-3C9D-05B0-BCA9-AAB59FB3C35D}"/>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4" name="Pladsholder til sidefod 3">
            <a:extLst>
              <a:ext uri="{FF2B5EF4-FFF2-40B4-BE49-F238E27FC236}">
                <a16:creationId xmlns:a16="http://schemas.microsoft.com/office/drawing/2014/main" id="{C9C2D297-499B-714C-E5A4-9DE19A0E3B4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8E4ED80-441B-1749-2FFE-5F46DF9397B4}"/>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72560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FEC9108-5DE7-00E3-165F-F627E52CCDCF}"/>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3" name="Pladsholder til sidefod 2">
            <a:extLst>
              <a:ext uri="{FF2B5EF4-FFF2-40B4-BE49-F238E27FC236}">
                <a16:creationId xmlns:a16="http://schemas.microsoft.com/office/drawing/2014/main" id="{E74F7392-151B-BA60-F0EA-48F5E01594B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1F98767-0D26-5D43-9CD3-A933EE361F48}"/>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406998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052E8-5970-A4EF-25A1-671AEE83116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3C69128-358A-0912-5335-33F5D824E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7B1FAB0-AE14-BA80-B1A5-F5C28B268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2A9FD4B-8B1D-011F-8CE7-C0E7AA1717AD}"/>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6" name="Pladsholder til sidefod 5">
            <a:extLst>
              <a:ext uri="{FF2B5EF4-FFF2-40B4-BE49-F238E27FC236}">
                <a16:creationId xmlns:a16="http://schemas.microsoft.com/office/drawing/2014/main" id="{081823A7-CD4B-EE84-5254-BB1AF842A69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2584075-0957-9A58-C7A5-E984C810D6AB}"/>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57033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65295-1511-962B-B8B9-538B5234C1F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DD9B5C0-8457-8914-E0F2-CDDD37C6E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7D7F3B8-2503-FBE4-A60B-BCF93DF5C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1C55E94-9687-362E-ED43-6333A30907FC}"/>
              </a:ext>
            </a:extLst>
          </p:cNvPr>
          <p:cNvSpPr>
            <a:spLocks noGrp="1"/>
          </p:cNvSpPr>
          <p:nvPr>
            <p:ph type="dt" sz="half" idx="10"/>
          </p:nvPr>
        </p:nvSpPr>
        <p:spPr/>
        <p:txBody>
          <a:bodyPr/>
          <a:lstStyle/>
          <a:p>
            <a:fld id="{EA80445D-B990-674D-A9FB-0457052CF5F7}" type="datetimeFigureOut">
              <a:rPr lang="da-DK" smtClean="0"/>
              <a:t>17.05.2023</a:t>
            </a:fld>
            <a:endParaRPr lang="da-DK"/>
          </a:p>
        </p:txBody>
      </p:sp>
      <p:sp>
        <p:nvSpPr>
          <p:cNvPr id="6" name="Pladsholder til sidefod 5">
            <a:extLst>
              <a:ext uri="{FF2B5EF4-FFF2-40B4-BE49-F238E27FC236}">
                <a16:creationId xmlns:a16="http://schemas.microsoft.com/office/drawing/2014/main" id="{C593C41F-8257-A0DF-D8BC-325118E8150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0A230EE-5873-8031-592A-95B2A79D2DDF}"/>
              </a:ext>
            </a:extLst>
          </p:cNvPr>
          <p:cNvSpPr>
            <a:spLocks noGrp="1"/>
          </p:cNvSpPr>
          <p:nvPr>
            <p:ph type="sldNum" sz="quarter" idx="12"/>
          </p:nvPr>
        </p:nvSpPr>
        <p:spPr/>
        <p:txBody>
          <a:bodyPr/>
          <a:lstStyle/>
          <a:p>
            <a:fld id="{F44C3D82-618E-DC47-9E3D-93D1D081B0DD}" type="slidenum">
              <a:rPr lang="da-DK" smtClean="0"/>
              <a:t>‹nr.›</a:t>
            </a:fld>
            <a:endParaRPr lang="da-DK"/>
          </a:p>
        </p:txBody>
      </p:sp>
    </p:spTree>
    <p:extLst>
      <p:ext uri="{BB962C8B-B14F-4D97-AF65-F5344CB8AC3E}">
        <p14:creationId xmlns:p14="http://schemas.microsoft.com/office/powerpoint/2010/main" val="127268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E1E8EA8-26D0-D0F4-DCEC-084A1F611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FE3078C-6F75-E9E8-6C2D-2FAD84C287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BD78877-00D4-2B4E-2FD3-E62807500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0445D-B990-674D-A9FB-0457052CF5F7}" type="datetimeFigureOut">
              <a:rPr lang="da-DK" smtClean="0"/>
              <a:t>17.05.2023</a:t>
            </a:fld>
            <a:endParaRPr lang="da-DK"/>
          </a:p>
        </p:txBody>
      </p:sp>
      <p:sp>
        <p:nvSpPr>
          <p:cNvPr id="5" name="Pladsholder til sidefod 4">
            <a:extLst>
              <a:ext uri="{FF2B5EF4-FFF2-40B4-BE49-F238E27FC236}">
                <a16:creationId xmlns:a16="http://schemas.microsoft.com/office/drawing/2014/main" id="{C2353585-57A2-69EF-9915-93B8939AC2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703F684-C8E6-D208-7834-9A77A9659E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C3D82-618E-DC47-9E3D-93D1D081B0DD}" type="slidenum">
              <a:rPr lang="da-DK" smtClean="0"/>
              <a:t>‹nr.›</a:t>
            </a:fld>
            <a:endParaRPr lang="da-DK"/>
          </a:p>
        </p:txBody>
      </p:sp>
    </p:spTree>
    <p:extLst>
      <p:ext uri="{BB962C8B-B14F-4D97-AF65-F5344CB8AC3E}">
        <p14:creationId xmlns:p14="http://schemas.microsoft.com/office/powerpoint/2010/main" val="2438078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omesticscience.dk/opskrift/at-skille-et-proevespoergsmaal-i-tusind-dele-eller-der-omkr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F008DF0-FD56-6A07-4BC0-4E0C3ADD1513}"/>
              </a:ext>
            </a:extLst>
          </p:cNvPr>
          <p:cNvSpPr>
            <a:spLocks noGrp="1"/>
          </p:cNvSpPr>
          <p:nvPr>
            <p:ph type="ctrTitle"/>
          </p:nvPr>
        </p:nvSpPr>
        <p:spPr>
          <a:xfrm>
            <a:off x="728663" y="1422400"/>
            <a:ext cx="4505552" cy="2387600"/>
          </a:xfrm>
        </p:spPr>
        <p:txBody>
          <a:bodyPr vert="horz" lIns="91440" tIns="45720" rIns="91440" bIns="45720" rtlCol="0">
            <a:normAutofit/>
          </a:bodyPr>
          <a:lstStyle/>
          <a:p>
            <a:pPr algn="l"/>
            <a:r>
              <a:rPr lang="en-US" sz="4600" kern="1200">
                <a:solidFill>
                  <a:schemeClr val="bg1"/>
                </a:solidFill>
                <a:latin typeface="+mj-lt"/>
                <a:ea typeface="+mj-ea"/>
                <a:cs typeface="+mj-cs"/>
              </a:rPr>
              <a:t>Elevens huskeliste til eksamen i madkundskab</a:t>
            </a:r>
          </a:p>
        </p:txBody>
      </p:sp>
      <p:sp>
        <p:nvSpPr>
          <p:cNvPr id="23" name="Freeform: Shape 15">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Billede 5" descr="Et billede, der indeholder diagram&#10;&#10;Automatisk genereret beskrivelse">
            <a:extLst>
              <a:ext uri="{FF2B5EF4-FFF2-40B4-BE49-F238E27FC236}">
                <a16:creationId xmlns:a16="http://schemas.microsoft.com/office/drawing/2014/main" id="{6CC49EF3-168C-15C1-3A91-F95D538AE1DD}"/>
              </a:ext>
            </a:extLst>
          </p:cNvPr>
          <p:cNvPicPr>
            <a:picLocks noChangeAspect="1"/>
          </p:cNvPicPr>
          <p:nvPr/>
        </p:nvPicPr>
        <p:blipFill>
          <a:blip r:embed="rId2"/>
          <a:stretch>
            <a:fillRect/>
          </a:stretch>
        </p:blipFill>
        <p:spPr>
          <a:xfrm>
            <a:off x="8240258" y="2663211"/>
            <a:ext cx="3004391" cy="3571950"/>
          </a:xfrm>
          <a:prstGeom prst="rect">
            <a:avLst/>
          </a:prstGeom>
        </p:spPr>
      </p:pic>
      <p:pic>
        <p:nvPicPr>
          <p:cNvPr id="4" name="Billede 3">
            <a:extLst>
              <a:ext uri="{FF2B5EF4-FFF2-40B4-BE49-F238E27FC236}">
                <a16:creationId xmlns:a16="http://schemas.microsoft.com/office/drawing/2014/main" id="{D957E4C0-0C47-410A-70DB-EC6331772F3B}"/>
              </a:ext>
            </a:extLst>
          </p:cNvPr>
          <p:cNvPicPr>
            <a:picLocks noChangeAspect="1"/>
          </p:cNvPicPr>
          <p:nvPr/>
        </p:nvPicPr>
        <p:blipFill>
          <a:blip r:embed="rId3"/>
          <a:stretch>
            <a:fillRect/>
          </a:stretch>
        </p:blipFill>
        <p:spPr>
          <a:xfrm>
            <a:off x="5654566" y="325821"/>
            <a:ext cx="3321268" cy="2279395"/>
          </a:xfrm>
          <a:prstGeom prst="rect">
            <a:avLst/>
          </a:prstGeom>
        </p:spPr>
      </p:pic>
    </p:spTree>
    <p:extLst>
      <p:ext uri="{BB962C8B-B14F-4D97-AF65-F5344CB8AC3E}">
        <p14:creationId xmlns:p14="http://schemas.microsoft.com/office/powerpoint/2010/main" val="199639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D4471D2-3EFA-312B-AC9A-4351E0C57706}"/>
              </a:ext>
            </a:extLst>
          </p:cNvPr>
          <p:cNvSpPr>
            <a:spLocks noGrp="1"/>
          </p:cNvSpPr>
          <p:nvPr>
            <p:ph type="title"/>
          </p:nvPr>
        </p:nvSpPr>
        <p:spPr>
          <a:xfrm>
            <a:off x="1371597" y="348865"/>
            <a:ext cx="10044023" cy="877729"/>
          </a:xfrm>
        </p:spPr>
        <p:txBody>
          <a:bodyPr anchor="ctr">
            <a:normAutofit/>
          </a:bodyPr>
          <a:lstStyle/>
          <a:p>
            <a:r>
              <a:rPr lang="da-DK" sz="4000">
                <a:solidFill>
                  <a:srgbClr val="FFFFFF"/>
                </a:solidFill>
              </a:rPr>
              <a:t>Indholdsområde 4 – Madlavning</a:t>
            </a:r>
          </a:p>
        </p:txBody>
      </p:sp>
      <p:graphicFrame>
        <p:nvGraphicFramePr>
          <p:cNvPr id="4" name="Pladsholder til indhold 3">
            <a:extLst>
              <a:ext uri="{FF2B5EF4-FFF2-40B4-BE49-F238E27FC236}">
                <a16:creationId xmlns:a16="http://schemas.microsoft.com/office/drawing/2014/main" id="{69735910-3738-CE83-2BDC-0F92230C3AE6}"/>
              </a:ext>
            </a:extLst>
          </p:cNvPr>
          <p:cNvGraphicFramePr>
            <a:graphicFrameLocks noGrp="1"/>
          </p:cNvGraphicFramePr>
          <p:nvPr>
            <p:ph idx="1"/>
            <p:extLst>
              <p:ext uri="{D42A27DB-BD31-4B8C-83A1-F6EECF244321}">
                <p14:modId xmlns:p14="http://schemas.microsoft.com/office/powerpoint/2010/main" val="1532367559"/>
              </p:ext>
            </p:extLst>
          </p:nvPr>
        </p:nvGraphicFramePr>
        <p:xfrm>
          <a:off x="1025184" y="1682045"/>
          <a:ext cx="10515600" cy="274320"/>
        </p:xfrm>
        <a:graphic>
          <a:graphicData uri="http://schemas.openxmlformats.org/drawingml/2006/table">
            <a:tbl>
              <a:tblPr/>
              <a:tblGrid>
                <a:gridCol w="10515600">
                  <a:extLst>
                    <a:ext uri="{9D8B030D-6E8A-4147-A177-3AD203B41FA5}">
                      <a16:colId xmlns:a16="http://schemas.microsoft.com/office/drawing/2014/main" val="2078501667"/>
                    </a:ext>
                  </a:extLst>
                </a:gridCol>
              </a:tblGrid>
              <a:tr h="0">
                <a:tc>
                  <a:txBody>
                    <a:bodyPr/>
                    <a:lstStyle/>
                    <a:p>
                      <a:pPr algn="ctr"/>
                      <a:r>
                        <a:rPr lang="da-DK" dirty="0">
                          <a:effectLst/>
                          <a:latin typeface="Helvetica" pitchFamily="2" charset="0"/>
                        </a:rPr>
                        <a:t>Eleven kan anvende madlavningsteknikker og omsætte idéer i madlavningen</a:t>
                      </a:r>
                    </a:p>
                  </a:txBody>
                  <a:tcPr marL="47625" marR="47625" marT="0" marB="0">
                    <a:lnL>
                      <a:noFill/>
                    </a:lnL>
                    <a:lnR>
                      <a:noFill/>
                    </a:lnR>
                    <a:lnT>
                      <a:noFill/>
                    </a:lnT>
                    <a:lnB>
                      <a:noFill/>
                    </a:lnB>
                  </a:tcPr>
                </a:tc>
                <a:extLst>
                  <a:ext uri="{0D108BD9-81ED-4DB2-BD59-A6C34878D82A}">
                    <a16:rowId xmlns:a16="http://schemas.microsoft.com/office/drawing/2014/main" val="1653530184"/>
                  </a:ext>
                </a:extLst>
              </a:tr>
            </a:tbl>
          </a:graphicData>
        </a:graphic>
      </p:graphicFrame>
      <p:pic>
        <p:nvPicPr>
          <p:cNvPr id="8" name="Billede 7">
            <a:extLst>
              <a:ext uri="{FF2B5EF4-FFF2-40B4-BE49-F238E27FC236}">
                <a16:creationId xmlns:a16="http://schemas.microsoft.com/office/drawing/2014/main" id="{8950DCF5-5264-16E3-6BCB-85BD766D2C93}"/>
              </a:ext>
            </a:extLst>
          </p:cNvPr>
          <p:cNvPicPr>
            <a:picLocks noChangeAspect="1"/>
          </p:cNvPicPr>
          <p:nvPr/>
        </p:nvPicPr>
        <p:blipFill>
          <a:blip r:embed="rId2"/>
          <a:stretch>
            <a:fillRect/>
          </a:stretch>
        </p:blipFill>
        <p:spPr>
          <a:xfrm>
            <a:off x="2527475" y="2035919"/>
            <a:ext cx="8457682" cy="4784052"/>
          </a:xfrm>
          <a:prstGeom prst="rect">
            <a:avLst/>
          </a:prstGeom>
        </p:spPr>
      </p:pic>
      <p:sp>
        <p:nvSpPr>
          <p:cNvPr id="3" name="Magnetbånd 2">
            <a:extLst>
              <a:ext uri="{FF2B5EF4-FFF2-40B4-BE49-F238E27FC236}">
                <a16:creationId xmlns:a16="http://schemas.microsoft.com/office/drawing/2014/main" id="{9BADEAAE-440F-7D02-7CC4-1B78AE3169E3}"/>
              </a:ext>
            </a:extLst>
          </p:cNvPr>
          <p:cNvSpPr/>
          <p:nvPr/>
        </p:nvSpPr>
        <p:spPr>
          <a:xfrm>
            <a:off x="0" y="2842054"/>
            <a:ext cx="2508422" cy="238316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Hvad er iøjnefaldende?</a:t>
            </a:r>
          </a:p>
          <a:p>
            <a:pPr algn="ctr"/>
            <a:r>
              <a:rPr lang="da-DK" dirty="0"/>
              <a:t>Hvad kan I evt. huske fra undervisningen?</a:t>
            </a:r>
          </a:p>
        </p:txBody>
      </p:sp>
    </p:spTree>
    <p:extLst>
      <p:ext uri="{BB962C8B-B14F-4D97-AF65-F5344CB8AC3E}">
        <p14:creationId xmlns:p14="http://schemas.microsoft.com/office/powerpoint/2010/main" val="314402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08471C-2070-A6B0-26E4-4A519009DB7A}"/>
              </a:ext>
            </a:extLst>
          </p:cNvPr>
          <p:cNvSpPr>
            <a:spLocks noGrp="1"/>
          </p:cNvSpPr>
          <p:nvPr>
            <p:ph type="title"/>
          </p:nvPr>
        </p:nvSpPr>
        <p:spPr>
          <a:xfrm>
            <a:off x="838200" y="1748452"/>
            <a:ext cx="4974771" cy="3587786"/>
          </a:xfrm>
        </p:spPr>
        <p:txBody>
          <a:bodyPr>
            <a:normAutofit/>
          </a:bodyPr>
          <a:lstStyle/>
          <a:p>
            <a:pPr algn="ctr"/>
            <a:r>
              <a:rPr lang="da-DK" b="1" i="0" u="none" strike="noStrike">
                <a:solidFill>
                  <a:schemeClr val="bg1"/>
                </a:solidFill>
                <a:effectLst/>
              </a:rPr>
              <a:t>Mulige retter inden for given indholdsområde</a:t>
            </a:r>
            <a:endParaRPr lang="da-DK">
              <a:solidFill>
                <a:schemeClr val="bg1"/>
              </a:solidFill>
            </a:endParaRP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Pladsholder til indhold 2">
            <a:extLst>
              <a:ext uri="{FF2B5EF4-FFF2-40B4-BE49-F238E27FC236}">
                <a16:creationId xmlns:a16="http://schemas.microsoft.com/office/drawing/2014/main" id="{507D1B4E-1528-1E11-4299-BB5DF5903403}"/>
              </a:ext>
            </a:extLst>
          </p:cNvPr>
          <p:cNvSpPr>
            <a:spLocks noGrp="1"/>
          </p:cNvSpPr>
          <p:nvPr>
            <p:ph idx="1"/>
          </p:nvPr>
        </p:nvSpPr>
        <p:spPr>
          <a:xfrm>
            <a:off x="6477270" y="1130846"/>
            <a:ext cx="4974771" cy="4351338"/>
          </a:xfrm>
        </p:spPr>
        <p:txBody>
          <a:bodyPr>
            <a:normAutofit/>
          </a:bodyPr>
          <a:lstStyle/>
          <a:p>
            <a:r>
              <a:rPr lang="da-DK" b="0" i="0" u="none" strike="noStrike" dirty="0">
                <a:solidFill>
                  <a:schemeClr val="bg1"/>
                </a:solidFill>
                <a:effectLst/>
                <a:latin typeface="Source Sans Pro" panose="020B0503030403020204" pitchFamily="34" charset="0"/>
              </a:rPr>
              <a:t>Lav en liste, hvor du har listet </a:t>
            </a:r>
            <a:r>
              <a:rPr lang="da-DK" b="1" i="1" u="none" strike="noStrike" dirty="0">
                <a:solidFill>
                  <a:schemeClr val="bg1"/>
                </a:solidFill>
                <a:effectLst/>
                <a:latin typeface="Source Sans Pro" panose="020B0503030403020204" pitchFamily="34" charset="0"/>
              </a:rPr>
              <a:t>Måltider og madkultur </a:t>
            </a:r>
            <a:r>
              <a:rPr lang="da-DK" b="0" i="1" u="none" strike="noStrike" dirty="0">
                <a:solidFill>
                  <a:schemeClr val="bg1"/>
                </a:solidFill>
                <a:effectLst/>
                <a:latin typeface="Source Sans Pro" panose="020B0503030403020204" pitchFamily="34" charset="0"/>
              </a:rPr>
              <a:t>og </a:t>
            </a:r>
            <a:r>
              <a:rPr lang="da-DK" b="1" i="1" u="none" strike="noStrike" dirty="0">
                <a:solidFill>
                  <a:schemeClr val="bg1"/>
                </a:solidFill>
                <a:effectLst/>
                <a:latin typeface="Source Sans Pro" panose="020B0503030403020204" pitchFamily="34" charset="0"/>
              </a:rPr>
              <a:t>Madlavning </a:t>
            </a:r>
            <a:r>
              <a:rPr lang="da-DK" b="0" i="0" u="none" strike="noStrike" dirty="0">
                <a:solidFill>
                  <a:schemeClr val="bg1"/>
                </a:solidFill>
                <a:effectLst/>
                <a:latin typeface="Source Sans Pro" panose="020B0503030403020204" pitchFamily="34" charset="0"/>
              </a:rPr>
              <a:t>op i to kolonner. Du kan også skrive dine forslag i margin på papiret, hvor du har skilt prøveoplæggene af. </a:t>
            </a:r>
            <a:endParaRPr lang="da-DK" dirty="0">
              <a:solidFill>
                <a:schemeClr val="bg1"/>
              </a:solidFill>
            </a:endParaRPr>
          </a:p>
        </p:txBody>
      </p:sp>
    </p:spTree>
    <p:extLst>
      <p:ext uri="{BB962C8B-B14F-4D97-AF65-F5344CB8AC3E}">
        <p14:creationId xmlns:p14="http://schemas.microsoft.com/office/powerpoint/2010/main" val="405073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4F0226-5A18-9AF9-D420-F954EC5199BF}"/>
              </a:ext>
            </a:extLst>
          </p:cNvPr>
          <p:cNvSpPr>
            <a:spLocks noGrp="1"/>
          </p:cNvSpPr>
          <p:nvPr>
            <p:ph type="title"/>
          </p:nvPr>
        </p:nvSpPr>
        <p:spPr>
          <a:xfrm>
            <a:off x="5232400" y="1641752"/>
            <a:ext cx="6140449" cy="1323439"/>
          </a:xfrm>
        </p:spPr>
        <p:txBody>
          <a:bodyPr vert="horz" lIns="91440" tIns="45720" rIns="91440" bIns="45720" rtlCol="0" anchor="t">
            <a:normAutofit/>
          </a:bodyPr>
          <a:lstStyle/>
          <a:p>
            <a:r>
              <a:rPr lang="en-US" sz="4000" b="1" i="0" u="none" strike="noStrike">
                <a:solidFill>
                  <a:schemeClr val="bg1"/>
                </a:solidFill>
                <a:effectLst/>
              </a:rPr>
              <a:t>At lave en dagsorden og et oplæg</a:t>
            </a:r>
            <a:endParaRPr lang="en-US" sz="4000">
              <a:solidFill>
                <a:schemeClr val="bg1"/>
              </a:solidFill>
            </a:endParaRPr>
          </a:p>
        </p:txBody>
      </p:sp>
      <p:pic>
        <p:nvPicPr>
          <p:cNvPr id="1026" name="Picture 2">
            <a:extLst>
              <a:ext uri="{FF2B5EF4-FFF2-40B4-BE49-F238E27FC236}">
                <a16:creationId xmlns:a16="http://schemas.microsoft.com/office/drawing/2014/main" id="{5B490585-5E82-1A87-962E-AB5481A19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98" r="-1" b="1696"/>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036" name="Freeform: Shape 1035">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30" name="Content Placeholder 1029">
            <a:extLst>
              <a:ext uri="{FF2B5EF4-FFF2-40B4-BE49-F238E27FC236}">
                <a16:creationId xmlns:a16="http://schemas.microsoft.com/office/drawing/2014/main" id="{9F174574-81C3-6056-4B52-E728D5A44358}"/>
              </a:ext>
            </a:extLst>
          </p:cNvPr>
          <p:cNvSpPr>
            <a:spLocks noGrp="1"/>
          </p:cNvSpPr>
          <p:nvPr>
            <p:ph idx="1"/>
          </p:nvPr>
        </p:nvSpPr>
        <p:spPr>
          <a:xfrm>
            <a:off x="5232401" y="3146400"/>
            <a:ext cx="6140449" cy="2682000"/>
          </a:xfrm>
        </p:spPr>
        <p:txBody>
          <a:bodyPr>
            <a:normAutofit/>
          </a:bodyPr>
          <a:lstStyle/>
          <a:p>
            <a:endParaRPr lang="en-US" sz="2400">
              <a:solidFill>
                <a:schemeClr val="bg1">
                  <a:alpha val="80000"/>
                </a:schemeClr>
              </a:solidFill>
            </a:endParaRPr>
          </a:p>
        </p:txBody>
      </p:sp>
    </p:spTree>
    <p:extLst>
      <p:ext uri="{BB962C8B-B14F-4D97-AF65-F5344CB8AC3E}">
        <p14:creationId xmlns:p14="http://schemas.microsoft.com/office/powerpoint/2010/main" val="324322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D573F55-6649-3F80-5F90-FE691F12ECC9}"/>
              </a:ext>
            </a:extLst>
          </p:cNvPr>
          <p:cNvSpPr>
            <a:spLocks noGrp="1"/>
          </p:cNvSpPr>
          <p:nvPr>
            <p:ph type="title"/>
          </p:nvPr>
        </p:nvSpPr>
        <p:spPr>
          <a:xfrm>
            <a:off x="804672" y="1412489"/>
            <a:ext cx="2871095" cy="2156621"/>
          </a:xfrm>
        </p:spPr>
        <p:txBody>
          <a:bodyPr anchor="t">
            <a:normAutofit/>
          </a:bodyPr>
          <a:lstStyle/>
          <a:p>
            <a:r>
              <a:rPr lang="da-DK" sz="3600">
                <a:solidFill>
                  <a:srgbClr val="FFFFFF"/>
                </a:solidFill>
              </a:rPr>
              <a:t>Planbanan</a:t>
            </a:r>
          </a:p>
        </p:txBody>
      </p:sp>
      <p:sp>
        <p:nvSpPr>
          <p:cNvPr id="3" name="Pladsholder til indhold 2">
            <a:extLst>
              <a:ext uri="{FF2B5EF4-FFF2-40B4-BE49-F238E27FC236}">
                <a16:creationId xmlns:a16="http://schemas.microsoft.com/office/drawing/2014/main" id="{37D58BE4-D197-F4D2-1FD1-A9938783F25D}"/>
              </a:ext>
            </a:extLst>
          </p:cNvPr>
          <p:cNvSpPr>
            <a:spLocks noGrp="1"/>
          </p:cNvSpPr>
          <p:nvPr>
            <p:ph sz="half" idx="1"/>
          </p:nvPr>
        </p:nvSpPr>
        <p:spPr>
          <a:xfrm>
            <a:off x="4769708" y="1412488"/>
            <a:ext cx="3355365" cy="4988311"/>
          </a:xfrm>
        </p:spPr>
        <p:txBody>
          <a:bodyPr>
            <a:normAutofit fontScale="70000" lnSpcReduction="20000"/>
          </a:bodyPr>
          <a:lstStyle/>
          <a:p>
            <a:pPr marL="0" indent="0">
              <a:lnSpc>
                <a:spcPct val="160000"/>
              </a:lnSpc>
              <a:buNone/>
            </a:pPr>
            <a:r>
              <a:rPr lang="da-DK" sz="2000" b="1" u="sng" dirty="0"/>
              <a:t>Første undervisningsgang</a:t>
            </a:r>
          </a:p>
          <a:p>
            <a:pPr marL="0" indent="0">
              <a:lnSpc>
                <a:spcPct val="160000"/>
              </a:lnSpc>
              <a:buNone/>
            </a:pPr>
            <a:r>
              <a:rPr lang="da-DK" sz="2000" i="1" dirty="0"/>
              <a:t>Fokus på Fødevarebevidsthed og Mad og sundhed</a:t>
            </a:r>
          </a:p>
          <a:p>
            <a:pPr marL="0" indent="0">
              <a:lnSpc>
                <a:spcPct val="160000"/>
              </a:lnSpc>
              <a:buNone/>
            </a:pPr>
            <a:endParaRPr lang="da-DK" sz="2000" i="1" dirty="0"/>
          </a:p>
          <a:p>
            <a:pPr>
              <a:lnSpc>
                <a:spcPct val="160000"/>
              </a:lnSpc>
            </a:pPr>
            <a:r>
              <a:rPr lang="da-DK" sz="2000" dirty="0"/>
              <a:t>Intro til forløbet</a:t>
            </a:r>
          </a:p>
          <a:p>
            <a:pPr>
              <a:lnSpc>
                <a:spcPct val="160000"/>
              </a:lnSpc>
            </a:pPr>
            <a:r>
              <a:rPr lang="da-DK" sz="2000" dirty="0"/>
              <a:t>Indsigt i de to indholdsområder Fødevarebevidsthed &amp; Mad og Sundhed</a:t>
            </a:r>
          </a:p>
          <a:p>
            <a:pPr>
              <a:lnSpc>
                <a:spcPct val="160000"/>
              </a:lnSpc>
            </a:pPr>
            <a:r>
              <a:rPr lang="da-DK" sz="2000" dirty="0"/>
              <a:t>At skille et prøveoplæg i tusinde dele…</a:t>
            </a:r>
          </a:p>
          <a:p>
            <a:pPr>
              <a:lnSpc>
                <a:spcPct val="160000"/>
              </a:lnSpc>
            </a:pPr>
            <a:r>
              <a:rPr lang="da-DK" sz="2000" dirty="0"/>
              <a:t>Mulige retter…</a:t>
            </a:r>
          </a:p>
          <a:p>
            <a:pPr>
              <a:lnSpc>
                <a:spcPct val="160000"/>
              </a:lnSpc>
            </a:pPr>
            <a:r>
              <a:rPr lang="da-DK" sz="2000" dirty="0"/>
              <a:t>At lave en dagsorden og et oplæg til </a:t>
            </a:r>
            <a:r>
              <a:rPr lang="da-DK" sz="2000" i="1" dirty="0"/>
              <a:t>Fødevarebevidsthed og Mad og sundhed</a:t>
            </a:r>
          </a:p>
          <a:p>
            <a:endParaRPr lang="da-DK" sz="2000" dirty="0"/>
          </a:p>
          <a:p>
            <a:endParaRPr lang="da-DK" sz="2000" dirty="0"/>
          </a:p>
        </p:txBody>
      </p:sp>
      <p:sp>
        <p:nvSpPr>
          <p:cNvPr id="4" name="Pladsholder til indhold 3">
            <a:extLst>
              <a:ext uri="{FF2B5EF4-FFF2-40B4-BE49-F238E27FC236}">
                <a16:creationId xmlns:a16="http://schemas.microsoft.com/office/drawing/2014/main" id="{6CE68843-30C3-6B93-338C-2535D078DCAA}"/>
              </a:ext>
            </a:extLst>
          </p:cNvPr>
          <p:cNvSpPr>
            <a:spLocks noGrp="1"/>
          </p:cNvSpPr>
          <p:nvPr>
            <p:ph sz="half" idx="2"/>
          </p:nvPr>
        </p:nvSpPr>
        <p:spPr>
          <a:xfrm>
            <a:off x="8334703" y="1412487"/>
            <a:ext cx="3494111" cy="4988311"/>
          </a:xfrm>
        </p:spPr>
        <p:txBody>
          <a:bodyPr>
            <a:normAutofit fontScale="70000" lnSpcReduction="20000"/>
          </a:bodyPr>
          <a:lstStyle/>
          <a:p>
            <a:pPr marL="0" indent="0">
              <a:lnSpc>
                <a:spcPct val="170000"/>
              </a:lnSpc>
              <a:buNone/>
            </a:pPr>
            <a:r>
              <a:rPr lang="da-DK" sz="2000" b="1" u="sng" dirty="0"/>
              <a:t>Anden undervisningsgang</a:t>
            </a:r>
          </a:p>
          <a:p>
            <a:pPr marL="0" indent="0">
              <a:lnSpc>
                <a:spcPct val="170000"/>
              </a:lnSpc>
              <a:buNone/>
            </a:pPr>
            <a:r>
              <a:rPr lang="da-DK" sz="2000" i="1" dirty="0"/>
              <a:t>Fokus på Måltider og madkultur og Madlavning</a:t>
            </a:r>
          </a:p>
          <a:p>
            <a:pPr marL="0" indent="0">
              <a:lnSpc>
                <a:spcPct val="170000"/>
              </a:lnSpc>
              <a:buNone/>
            </a:pPr>
            <a:endParaRPr lang="da-DK" sz="2000" i="1" dirty="0"/>
          </a:p>
          <a:p>
            <a:pPr>
              <a:lnSpc>
                <a:spcPct val="170000"/>
              </a:lnSpc>
            </a:pPr>
            <a:r>
              <a:rPr lang="da-DK" sz="2000" dirty="0"/>
              <a:t>Indsigt i de to indholdsområder Fødevarebevidsthed &amp; Mad og Sundhed</a:t>
            </a:r>
          </a:p>
          <a:p>
            <a:pPr>
              <a:lnSpc>
                <a:spcPct val="170000"/>
              </a:lnSpc>
            </a:pPr>
            <a:r>
              <a:rPr lang="da-DK" sz="2000" dirty="0"/>
              <a:t>Mulige retter…</a:t>
            </a:r>
          </a:p>
          <a:p>
            <a:pPr>
              <a:lnSpc>
                <a:spcPct val="170000"/>
              </a:lnSpc>
            </a:pPr>
            <a:r>
              <a:rPr lang="da-DK" sz="2000" dirty="0"/>
              <a:t>At lave en dagsorden og et oplæg til </a:t>
            </a:r>
            <a:r>
              <a:rPr lang="da-DK" sz="2000" i="1" dirty="0"/>
              <a:t>Måltider og madkultur og Madlavning</a:t>
            </a:r>
            <a:endParaRPr lang="da-DK" sz="2000" dirty="0"/>
          </a:p>
          <a:p>
            <a:endParaRPr lang="da-DK" sz="2000" dirty="0"/>
          </a:p>
        </p:txBody>
      </p:sp>
    </p:spTree>
    <p:extLst>
      <p:ext uri="{BB962C8B-B14F-4D97-AF65-F5344CB8AC3E}">
        <p14:creationId xmlns:p14="http://schemas.microsoft.com/office/powerpoint/2010/main" val="243686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49E01-130B-B6CA-48C6-4EC8F445B7BE}"/>
              </a:ext>
            </a:extLst>
          </p:cNvPr>
          <p:cNvSpPr>
            <a:spLocks noGrp="1"/>
          </p:cNvSpPr>
          <p:nvPr>
            <p:ph type="title"/>
          </p:nvPr>
        </p:nvSpPr>
        <p:spPr/>
        <p:txBody>
          <a:bodyPr>
            <a:normAutofit/>
          </a:bodyPr>
          <a:lstStyle/>
          <a:p>
            <a:r>
              <a:rPr lang="da-DK" b="1" i="1" u="sng" strike="noStrike" dirty="0">
                <a:solidFill>
                  <a:srgbClr val="111111"/>
                </a:solidFill>
                <a:effectLst/>
                <a:latin typeface="Oxygen" panose="02000503000000000000" pitchFamily="2" charset="77"/>
              </a:rPr>
              <a:t>Første undervisningsgang</a:t>
            </a:r>
            <a:endParaRPr lang="da-DK" dirty="0"/>
          </a:p>
        </p:txBody>
      </p:sp>
      <p:sp>
        <p:nvSpPr>
          <p:cNvPr id="3" name="Pladsholder til indhold 2">
            <a:extLst>
              <a:ext uri="{FF2B5EF4-FFF2-40B4-BE49-F238E27FC236}">
                <a16:creationId xmlns:a16="http://schemas.microsoft.com/office/drawing/2014/main" id="{518CA4A6-F903-68BA-8DF7-10366A665A74}"/>
              </a:ext>
            </a:extLst>
          </p:cNvPr>
          <p:cNvSpPr>
            <a:spLocks noGrp="1"/>
          </p:cNvSpPr>
          <p:nvPr>
            <p:ph idx="1"/>
          </p:nvPr>
        </p:nvSpPr>
        <p:spPr/>
        <p:txBody>
          <a:bodyPr>
            <a:normAutofit fontScale="70000" lnSpcReduction="20000"/>
          </a:bodyPr>
          <a:lstStyle/>
          <a:p>
            <a:pPr algn="just">
              <a:lnSpc>
                <a:spcPct val="150000"/>
              </a:lnSpc>
            </a:pPr>
            <a:r>
              <a:rPr lang="da-DK" b="0" i="0" u="none" strike="noStrike" dirty="0">
                <a:solidFill>
                  <a:srgbClr val="000000"/>
                </a:solidFill>
                <a:effectLst/>
                <a:latin typeface="Source Sans Pro" panose="020B0503030403020204" pitchFamily="34" charset="0"/>
              </a:rPr>
              <a:t>Vi har denne gang fokus på indholdsområderne </a:t>
            </a:r>
            <a:r>
              <a:rPr lang="da-DK" b="1" i="1" u="none" strike="noStrike" dirty="0">
                <a:solidFill>
                  <a:srgbClr val="000000"/>
                </a:solidFill>
                <a:effectLst/>
                <a:latin typeface="Source Sans Pro" panose="020B0503030403020204" pitchFamily="34" charset="0"/>
              </a:rPr>
              <a:t>Fødevarebevidsthed </a:t>
            </a:r>
            <a:r>
              <a:rPr lang="da-DK" b="0" i="1" u="none" strike="noStrike" dirty="0">
                <a:solidFill>
                  <a:srgbClr val="000000"/>
                </a:solidFill>
                <a:effectLst/>
                <a:latin typeface="Source Sans Pro" panose="020B0503030403020204" pitchFamily="34" charset="0"/>
              </a:rPr>
              <a:t>og </a:t>
            </a:r>
            <a:r>
              <a:rPr lang="da-DK" b="1" i="1" u="none" strike="noStrike" dirty="0">
                <a:solidFill>
                  <a:srgbClr val="000000"/>
                </a:solidFill>
                <a:effectLst/>
                <a:latin typeface="Source Sans Pro" panose="020B0503030403020204" pitchFamily="34" charset="0"/>
              </a:rPr>
              <a:t>Mad og sundhed</a:t>
            </a:r>
            <a:r>
              <a:rPr lang="da-DK" b="0" i="1" u="none" strike="noStrike" dirty="0">
                <a:solidFill>
                  <a:srgbClr val="000000"/>
                </a:solidFill>
                <a:effectLst/>
                <a:latin typeface="Source Sans Pro" panose="020B0503030403020204" pitchFamily="34" charset="0"/>
              </a:rPr>
              <a:t>.</a:t>
            </a:r>
            <a:endParaRPr lang="da-DK" b="0" i="0" u="none" strike="noStrike" dirty="0">
              <a:solidFill>
                <a:srgbClr val="000000"/>
              </a:solidFill>
              <a:effectLst/>
              <a:latin typeface="Source Sans Pro" panose="020B0503030403020204" pitchFamily="34" charset="0"/>
            </a:endParaRPr>
          </a:p>
          <a:p>
            <a:pPr algn="just">
              <a:lnSpc>
                <a:spcPct val="150000"/>
              </a:lnSpc>
              <a:buFont typeface="Arial" panose="020B0604020202020204" pitchFamily="34" charset="0"/>
              <a:buChar char="•"/>
            </a:pPr>
            <a:r>
              <a:rPr lang="da-DK" b="0" i="0" u="none" strike="noStrike" dirty="0">
                <a:solidFill>
                  <a:srgbClr val="000000"/>
                </a:solidFill>
                <a:effectLst/>
                <a:latin typeface="Source Sans Pro" panose="020B0503030403020204" pitchFamily="34" charset="0"/>
              </a:rPr>
              <a:t>Vi ser på, hvordan du kan gribe et prøveoplæg an. Vi så at sige skiller det af.</a:t>
            </a:r>
          </a:p>
          <a:p>
            <a:pPr algn="just">
              <a:lnSpc>
                <a:spcPct val="150000"/>
              </a:lnSpc>
              <a:buFont typeface="Arial" panose="020B0604020202020204" pitchFamily="34" charset="0"/>
              <a:buChar char="•"/>
            </a:pPr>
            <a:r>
              <a:rPr lang="da-DK" b="0" i="0" u="none" strike="noStrike" dirty="0">
                <a:solidFill>
                  <a:srgbClr val="000000"/>
                </a:solidFill>
                <a:effectLst/>
                <a:latin typeface="Source Sans Pro" panose="020B0503030403020204" pitchFamily="34" charset="0"/>
              </a:rPr>
              <a:t>Vi ser på, hvilke retter kunne du måske lave inden for indholdsområdet?</a:t>
            </a:r>
          </a:p>
          <a:p>
            <a:pPr algn="just">
              <a:lnSpc>
                <a:spcPct val="150000"/>
              </a:lnSpc>
              <a:buFont typeface="Arial" panose="020B0604020202020204" pitchFamily="34" charset="0"/>
              <a:buChar char="•"/>
            </a:pPr>
            <a:r>
              <a:rPr lang="da-DK" b="0" i="0" u="none" strike="noStrike" dirty="0">
                <a:solidFill>
                  <a:srgbClr val="000000"/>
                </a:solidFill>
                <a:effectLst/>
                <a:latin typeface="Source Sans Pro" panose="020B0503030403020204" pitchFamily="34" charset="0"/>
              </a:rPr>
              <a:t>Vi ser på, hvordan du kan skabe en mulig dagsorden.</a:t>
            </a:r>
          </a:p>
          <a:p>
            <a:pPr algn="just">
              <a:lnSpc>
                <a:spcPct val="150000"/>
              </a:lnSpc>
              <a:buFont typeface="Arial" panose="020B0604020202020204" pitchFamily="34" charset="0"/>
              <a:buChar char="•"/>
            </a:pPr>
            <a:r>
              <a:rPr lang="da-DK" b="0" i="0" u="none" strike="noStrike" dirty="0">
                <a:solidFill>
                  <a:srgbClr val="000000"/>
                </a:solidFill>
                <a:effectLst/>
                <a:latin typeface="Source Sans Pro" panose="020B0503030403020204" pitchFamily="34" charset="0"/>
              </a:rPr>
              <a:t>Vi ser nærmere på, hvordan du kan skabe et oplæg til den mundtlige del, som tager udgangspunkt i nogle af de begreber, som er at finde inden for indholdsområdet. Det kan være med til at give dig lidt tryghed og en god start på den mundtlige del af prøven.</a:t>
            </a:r>
          </a:p>
          <a:p>
            <a:endParaRPr lang="da-DK" dirty="0"/>
          </a:p>
        </p:txBody>
      </p:sp>
    </p:spTree>
    <p:extLst>
      <p:ext uri="{BB962C8B-B14F-4D97-AF65-F5344CB8AC3E}">
        <p14:creationId xmlns:p14="http://schemas.microsoft.com/office/powerpoint/2010/main" val="400745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2A0C65B-37BA-938E-B1C2-C5AB20EDBDAB}"/>
              </a:ext>
            </a:extLst>
          </p:cNvPr>
          <p:cNvSpPr>
            <a:spLocks noGrp="1"/>
          </p:cNvSpPr>
          <p:nvPr>
            <p:ph type="title"/>
          </p:nvPr>
        </p:nvSpPr>
        <p:spPr>
          <a:xfrm>
            <a:off x="1371597" y="348865"/>
            <a:ext cx="10044023" cy="877729"/>
          </a:xfrm>
        </p:spPr>
        <p:txBody>
          <a:bodyPr anchor="ctr">
            <a:normAutofit/>
          </a:bodyPr>
          <a:lstStyle/>
          <a:p>
            <a:r>
              <a:rPr lang="da-DK" sz="4000">
                <a:solidFill>
                  <a:srgbClr val="FFFFFF"/>
                </a:solidFill>
              </a:rPr>
              <a:t>Indholdsområde 1 – Fødevarebevidsthed </a:t>
            </a:r>
          </a:p>
        </p:txBody>
      </p:sp>
      <p:graphicFrame>
        <p:nvGraphicFramePr>
          <p:cNvPr id="5" name="Pladsholder til indhold 4">
            <a:extLst>
              <a:ext uri="{FF2B5EF4-FFF2-40B4-BE49-F238E27FC236}">
                <a16:creationId xmlns:a16="http://schemas.microsoft.com/office/drawing/2014/main" id="{FD988922-4FE5-A72B-23B9-CC484962BAEF}"/>
              </a:ext>
            </a:extLst>
          </p:cNvPr>
          <p:cNvGraphicFramePr>
            <a:graphicFrameLocks noGrp="1"/>
          </p:cNvGraphicFramePr>
          <p:nvPr>
            <p:ph idx="1"/>
            <p:extLst>
              <p:ext uri="{D42A27DB-BD31-4B8C-83A1-F6EECF244321}">
                <p14:modId xmlns:p14="http://schemas.microsoft.com/office/powerpoint/2010/main" val="2877025652"/>
              </p:ext>
            </p:extLst>
          </p:nvPr>
        </p:nvGraphicFramePr>
        <p:xfrm>
          <a:off x="681208" y="1632778"/>
          <a:ext cx="10515600" cy="274320"/>
        </p:xfrm>
        <a:graphic>
          <a:graphicData uri="http://schemas.openxmlformats.org/drawingml/2006/table">
            <a:tbl>
              <a:tblPr/>
              <a:tblGrid>
                <a:gridCol w="10515600">
                  <a:extLst>
                    <a:ext uri="{9D8B030D-6E8A-4147-A177-3AD203B41FA5}">
                      <a16:colId xmlns:a16="http://schemas.microsoft.com/office/drawing/2014/main" val="3797115327"/>
                    </a:ext>
                  </a:extLst>
                </a:gridCol>
              </a:tblGrid>
              <a:tr h="0">
                <a:tc>
                  <a:txBody>
                    <a:bodyPr/>
                    <a:lstStyle/>
                    <a:p>
                      <a:pPr algn="ctr"/>
                      <a:r>
                        <a:rPr lang="da-DK" dirty="0">
                          <a:effectLst/>
                          <a:latin typeface="Helvetica" pitchFamily="2" charset="0"/>
                        </a:rPr>
                        <a:t>Du kan træffe begrundede madvalg i forhold til kvalitet, smag og bæredygtighed</a:t>
                      </a:r>
                    </a:p>
                  </a:txBody>
                  <a:tcPr marL="47625" marR="47625" marT="0" marB="0">
                    <a:lnL>
                      <a:noFill/>
                    </a:lnL>
                    <a:lnR>
                      <a:noFill/>
                    </a:lnR>
                    <a:lnT>
                      <a:noFill/>
                    </a:lnT>
                    <a:lnB>
                      <a:noFill/>
                    </a:lnB>
                  </a:tcPr>
                </a:tc>
                <a:extLst>
                  <a:ext uri="{0D108BD9-81ED-4DB2-BD59-A6C34878D82A}">
                    <a16:rowId xmlns:a16="http://schemas.microsoft.com/office/drawing/2014/main" val="736662277"/>
                  </a:ext>
                </a:extLst>
              </a:tr>
            </a:tbl>
          </a:graphicData>
        </a:graphic>
      </p:graphicFrame>
      <p:pic>
        <p:nvPicPr>
          <p:cNvPr id="8" name="Billede 7">
            <a:extLst>
              <a:ext uri="{FF2B5EF4-FFF2-40B4-BE49-F238E27FC236}">
                <a16:creationId xmlns:a16="http://schemas.microsoft.com/office/drawing/2014/main" id="{C8F71B15-3ED7-916B-DF01-A2129740E775}"/>
              </a:ext>
            </a:extLst>
          </p:cNvPr>
          <p:cNvPicPr>
            <a:picLocks noChangeAspect="1"/>
          </p:cNvPicPr>
          <p:nvPr/>
        </p:nvPicPr>
        <p:blipFill>
          <a:blip r:embed="rId2"/>
          <a:stretch>
            <a:fillRect/>
          </a:stretch>
        </p:blipFill>
        <p:spPr>
          <a:xfrm>
            <a:off x="2388028" y="2026232"/>
            <a:ext cx="8808780" cy="4837688"/>
          </a:xfrm>
          <a:prstGeom prst="rect">
            <a:avLst/>
          </a:prstGeom>
        </p:spPr>
      </p:pic>
      <p:sp>
        <p:nvSpPr>
          <p:cNvPr id="3" name="Magnetbånd 2">
            <a:extLst>
              <a:ext uri="{FF2B5EF4-FFF2-40B4-BE49-F238E27FC236}">
                <a16:creationId xmlns:a16="http://schemas.microsoft.com/office/drawing/2014/main" id="{A02B849F-322C-31DE-FA6B-CC0E6120BC8E}"/>
              </a:ext>
            </a:extLst>
          </p:cNvPr>
          <p:cNvSpPr/>
          <p:nvPr/>
        </p:nvSpPr>
        <p:spPr>
          <a:xfrm>
            <a:off x="0" y="2842054"/>
            <a:ext cx="2508422" cy="238316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Hvad er iøjnefaldende?</a:t>
            </a:r>
          </a:p>
          <a:p>
            <a:pPr algn="ctr"/>
            <a:r>
              <a:rPr lang="da-DK" dirty="0"/>
              <a:t>Hvad kan I evt. huske fra undervisningen?</a:t>
            </a:r>
          </a:p>
        </p:txBody>
      </p:sp>
    </p:spTree>
    <p:extLst>
      <p:ext uri="{BB962C8B-B14F-4D97-AF65-F5344CB8AC3E}">
        <p14:creationId xmlns:p14="http://schemas.microsoft.com/office/powerpoint/2010/main" val="124468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55A51CB-3388-E16A-6FA1-C797BDB5E72A}"/>
              </a:ext>
            </a:extLst>
          </p:cNvPr>
          <p:cNvSpPr>
            <a:spLocks noGrp="1"/>
          </p:cNvSpPr>
          <p:nvPr>
            <p:ph type="title"/>
          </p:nvPr>
        </p:nvSpPr>
        <p:spPr>
          <a:xfrm>
            <a:off x="1371597" y="348865"/>
            <a:ext cx="10044023" cy="877729"/>
          </a:xfrm>
        </p:spPr>
        <p:txBody>
          <a:bodyPr anchor="ctr">
            <a:normAutofit/>
          </a:bodyPr>
          <a:lstStyle/>
          <a:p>
            <a:r>
              <a:rPr lang="da-DK" sz="4000">
                <a:solidFill>
                  <a:srgbClr val="FFFFFF"/>
                </a:solidFill>
              </a:rPr>
              <a:t>Indholdsområde 2 – Mad &amp; sundhed</a:t>
            </a:r>
          </a:p>
        </p:txBody>
      </p:sp>
      <p:graphicFrame>
        <p:nvGraphicFramePr>
          <p:cNvPr id="4" name="Pladsholder til indhold 3">
            <a:extLst>
              <a:ext uri="{FF2B5EF4-FFF2-40B4-BE49-F238E27FC236}">
                <a16:creationId xmlns:a16="http://schemas.microsoft.com/office/drawing/2014/main" id="{FBE2E593-9792-C120-2E13-E83F6FC51ADE}"/>
              </a:ext>
            </a:extLst>
          </p:cNvPr>
          <p:cNvGraphicFramePr>
            <a:graphicFrameLocks noGrp="1"/>
          </p:cNvGraphicFramePr>
          <p:nvPr>
            <p:ph idx="1"/>
            <p:extLst>
              <p:ext uri="{D42A27DB-BD31-4B8C-83A1-F6EECF244321}">
                <p14:modId xmlns:p14="http://schemas.microsoft.com/office/powerpoint/2010/main" val="2959974387"/>
              </p:ext>
            </p:extLst>
          </p:nvPr>
        </p:nvGraphicFramePr>
        <p:xfrm>
          <a:off x="900020" y="1686247"/>
          <a:ext cx="10515600" cy="274320"/>
        </p:xfrm>
        <a:graphic>
          <a:graphicData uri="http://schemas.openxmlformats.org/drawingml/2006/table">
            <a:tbl>
              <a:tblPr/>
              <a:tblGrid>
                <a:gridCol w="10515600">
                  <a:extLst>
                    <a:ext uri="{9D8B030D-6E8A-4147-A177-3AD203B41FA5}">
                      <a16:colId xmlns:a16="http://schemas.microsoft.com/office/drawing/2014/main" val="4014629388"/>
                    </a:ext>
                  </a:extLst>
                </a:gridCol>
              </a:tblGrid>
              <a:tr h="0">
                <a:tc>
                  <a:txBody>
                    <a:bodyPr/>
                    <a:lstStyle/>
                    <a:p>
                      <a:pPr algn="ctr"/>
                      <a:r>
                        <a:rPr lang="da-DK" dirty="0">
                          <a:effectLst/>
                          <a:latin typeface="Helvetica" pitchFamily="2" charset="0"/>
                        </a:rPr>
                        <a:t>Du kan træffe begrundede madvalg i forhold til sundhed.</a:t>
                      </a:r>
                    </a:p>
                  </a:txBody>
                  <a:tcPr marL="47625" marR="47625" marT="0" marB="0">
                    <a:lnL>
                      <a:noFill/>
                    </a:lnL>
                    <a:lnR>
                      <a:noFill/>
                    </a:lnR>
                    <a:lnT>
                      <a:noFill/>
                    </a:lnT>
                    <a:lnB>
                      <a:noFill/>
                    </a:lnB>
                  </a:tcPr>
                </a:tc>
                <a:extLst>
                  <a:ext uri="{0D108BD9-81ED-4DB2-BD59-A6C34878D82A}">
                    <a16:rowId xmlns:a16="http://schemas.microsoft.com/office/drawing/2014/main" val="1123753560"/>
                  </a:ext>
                </a:extLst>
              </a:tr>
            </a:tbl>
          </a:graphicData>
        </a:graphic>
      </p:graphicFrame>
      <p:pic>
        <p:nvPicPr>
          <p:cNvPr id="7" name="Billede 6">
            <a:extLst>
              <a:ext uri="{FF2B5EF4-FFF2-40B4-BE49-F238E27FC236}">
                <a16:creationId xmlns:a16="http://schemas.microsoft.com/office/drawing/2014/main" id="{8084C3F8-DB82-34CC-8880-06C50B8B1644}"/>
              </a:ext>
            </a:extLst>
          </p:cNvPr>
          <p:cNvPicPr>
            <a:picLocks noChangeAspect="1"/>
          </p:cNvPicPr>
          <p:nvPr/>
        </p:nvPicPr>
        <p:blipFill>
          <a:blip r:embed="rId2"/>
          <a:stretch>
            <a:fillRect/>
          </a:stretch>
        </p:blipFill>
        <p:spPr>
          <a:xfrm>
            <a:off x="2549382" y="2001883"/>
            <a:ext cx="8719980" cy="4814801"/>
          </a:xfrm>
          <a:prstGeom prst="rect">
            <a:avLst/>
          </a:prstGeom>
        </p:spPr>
      </p:pic>
      <p:sp>
        <p:nvSpPr>
          <p:cNvPr id="3" name="Magnetbånd 2">
            <a:extLst>
              <a:ext uri="{FF2B5EF4-FFF2-40B4-BE49-F238E27FC236}">
                <a16:creationId xmlns:a16="http://schemas.microsoft.com/office/drawing/2014/main" id="{871414D3-05E0-4D04-0AAC-88BAD4F52109}"/>
              </a:ext>
            </a:extLst>
          </p:cNvPr>
          <p:cNvSpPr/>
          <p:nvPr/>
        </p:nvSpPr>
        <p:spPr>
          <a:xfrm>
            <a:off x="0" y="2842054"/>
            <a:ext cx="2508422" cy="238316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Hvad er iøjnefaldende?</a:t>
            </a:r>
          </a:p>
          <a:p>
            <a:pPr algn="ctr"/>
            <a:r>
              <a:rPr lang="da-DK" dirty="0"/>
              <a:t>Hvad kan I evt. huske fra undervisningen?</a:t>
            </a:r>
          </a:p>
        </p:txBody>
      </p:sp>
    </p:spTree>
    <p:extLst>
      <p:ext uri="{BB962C8B-B14F-4D97-AF65-F5344CB8AC3E}">
        <p14:creationId xmlns:p14="http://schemas.microsoft.com/office/powerpoint/2010/main" val="137433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E5917-8ED3-1B6F-C04F-E483B4350EA0}"/>
              </a:ext>
            </a:extLst>
          </p:cNvPr>
          <p:cNvSpPr>
            <a:spLocks noGrp="1"/>
          </p:cNvSpPr>
          <p:nvPr>
            <p:ph type="title"/>
          </p:nvPr>
        </p:nvSpPr>
        <p:spPr/>
        <p:txBody>
          <a:bodyPr>
            <a:normAutofit/>
          </a:bodyPr>
          <a:lstStyle/>
          <a:p>
            <a:r>
              <a:rPr lang="da-DK" b="1" i="0" u="none" strike="noStrike" dirty="0">
                <a:solidFill>
                  <a:srgbClr val="111111"/>
                </a:solidFill>
                <a:effectLst/>
                <a:latin typeface="Oxygen" panose="02000503000000000000" pitchFamily="2" charset="77"/>
              </a:rPr>
              <a:t>Opgave: At skille et oplæg i tusinde dele – eller der omkring</a:t>
            </a:r>
            <a:endParaRPr lang="da-DK" dirty="0"/>
          </a:p>
        </p:txBody>
      </p:sp>
      <p:sp>
        <p:nvSpPr>
          <p:cNvPr id="3" name="Pladsholder til indhold 2">
            <a:extLst>
              <a:ext uri="{FF2B5EF4-FFF2-40B4-BE49-F238E27FC236}">
                <a16:creationId xmlns:a16="http://schemas.microsoft.com/office/drawing/2014/main" id="{CC5DA420-0DCE-0FC9-7DD2-3BEA4A8F104A}"/>
              </a:ext>
            </a:extLst>
          </p:cNvPr>
          <p:cNvSpPr>
            <a:spLocks noGrp="1"/>
          </p:cNvSpPr>
          <p:nvPr>
            <p:ph idx="1"/>
          </p:nvPr>
        </p:nvSpPr>
        <p:spPr/>
        <p:txBody>
          <a:bodyPr>
            <a:normAutofit fontScale="77500" lnSpcReduction="20000"/>
          </a:bodyPr>
          <a:lstStyle/>
          <a:p>
            <a:pPr algn="just">
              <a:lnSpc>
                <a:spcPct val="160000"/>
              </a:lnSpc>
            </a:pPr>
            <a:r>
              <a:rPr lang="da-DK" b="0" i="0" u="none" strike="noStrike" dirty="0">
                <a:solidFill>
                  <a:srgbClr val="000000"/>
                </a:solidFill>
                <a:effectLst/>
                <a:latin typeface="Source Sans Pro" panose="020B0503030403020204" pitchFamily="34" charset="0"/>
              </a:rPr>
              <a:t>Opgaven er her at læse denne artikel, da den kan hjælpe dig med at spore dit mindset ind på, hvad du netop skal vægte, når du forbereder dig til prøven.</a:t>
            </a:r>
          </a:p>
          <a:p>
            <a:pPr>
              <a:lnSpc>
                <a:spcPct val="160000"/>
              </a:lnSpc>
            </a:pPr>
            <a:r>
              <a:rPr lang="da-DK" b="0" i="0" u="none" strike="noStrike" dirty="0">
                <a:solidFill>
                  <a:srgbClr val="000000"/>
                </a:solidFill>
                <a:effectLst/>
                <a:latin typeface="Source Sans Pro" panose="020B0503030403020204" pitchFamily="34" charset="0"/>
              </a:rPr>
              <a:t>Læs mere her: </a:t>
            </a:r>
            <a:r>
              <a:rPr lang="da-DK" b="0" i="0" u="none" strike="noStrike" dirty="0">
                <a:solidFill>
                  <a:srgbClr val="FF4A52"/>
                </a:solidFill>
                <a:effectLst/>
                <a:latin typeface="Source Sans Pro" panose="020B0503030403020204" pitchFamily="34" charset="0"/>
                <a:hlinkClick r:id="rId2"/>
              </a:rPr>
              <a:t>https://www.domesticscience.dk/opskrift/at-skille-et-proevespoergsmaal-i-tusind-dele-eller-der-omkring/</a:t>
            </a:r>
            <a:endParaRPr lang="da-DK" b="0" i="0" u="none" strike="noStrike" dirty="0">
              <a:solidFill>
                <a:srgbClr val="000000"/>
              </a:solidFill>
              <a:effectLst/>
              <a:latin typeface="Source Sans Pro" panose="020B0503030403020204" pitchFamily="34" charset="0"/>
            </a:endParaRPr>
          </a:p>
          <a:p>
            <a:pPr algn="just">
              <a:lnSpc>
                <a:spcPct val="160000"/>
              </a:lnSpc>
            </a:pPr>
            <a:r>
              <a:rPr lang="da-DK" b="0" i="0" u="none" strike="noStrike" dirty="0">
                <a:solidFill>
                  <a:srgbClr val="000000"/>
                </a:solidFill>
                <a:effectLst/>
                <a:latin typeface="Source Sans Pro" panose="020B0503030403020204" pitchFamily="34" charset="0"/>
              </a:rPr>
              <a:t>At skille et prøveoplæg af, er således en metode til at sætte sig ned med et given prøveoplæg og undersøge, hvad der er vigtigt heri.</a:t>
            </a:r>
          </a:p>
          <a:p>
            <a:pPr algn="just">
              <a:lnSpc>
                <a:spcPct val="160000"/>
              </a:lnSpc>
            </a:pPr>
            <a:r>
              <a:rPr lang="da-DK" b="0" i="0" u="none" strike="noStrike" dirty="0">
                <a:solidFill>
                  <a:srgbClr val="000000"/>
                </a:solidFill>
                <a:effectLst/>
                <a:latin typeface="Source Sans Pro" panose="020B0503030403020204" pitchFamily="34" charset="0"/>
              </a:rPr>
              <a:t>Hvad skal du med andre ord være opmærksom på i prøveoplægget, og hvad kan du med fordel læse op på?</a:t>
            </a:r>
          </a:p>
          <a:p>
            <a:endParaRPr lang="da-DK" dirty="0"/>
          </a:p>
        </p:txBody>
      </p:sp>
    </p:spTree>
    <p:extLst>
      <p:ext uri="{BB962C8B-B14F-4D97-AF65-F5344CB8AC3E}">
        <p14:creationId xmlns:p14="http://schemas.microsoft.com/office/powerpoint/2010/main" val="379920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08471C-2070-A6B0-26E4-4A519009DB7A}"/>
              </a:ext>
            </a:extLst>
          </p:cNvPr>
          <p:cNvSpPr>
            <a:spLocks noGrp="1"/>
          </p:cNvSpPr>
          <p:nvPr>
            <p:ph type="title"/>
          </p:nvPr>
        </p:nvSpPr>
        <p:spPr>
          <a:xfrm>
            <a:off x="838200" y="1748452"/>
            <a:ext cx="4974771" cy="3587786"/>
          </a:xfrm>
        </p:spPr>
        <p:txBody>
          <a:bodyPr>
            <a:normAutofit/>
          </a:bodyPr>
          <a:lstStyle/>
          <a:p>
            <a:pPr algn="ctr"/>
            <a:r>
              <a:rPr lang="da-DK" b="1" i="0" u="none" strike="noStrike">
                <a:solidFill>
                  <a:schemeClr val="bg1"/>
                </a:solidFill>
                <a:effectLst/>
              </a:rPr>
              <a:t>Mulige retter inden for given indholdsområde</a:t>
            </a:r>
            <a:endParaRPr lang="da-DK">
              <a:solidFill>
                <a:schemeClr val="bg1"/>
              </a:solidFill>
            </a:endParaRP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Pladsholder til indhold 2">
            <a:extLst>
              <a:ext uri="{FF2B5EF4-FFF2-40B4-BE49-F238E27FC236}">
                <a16:creationId xmlns:a16="http://schemas.microsoft.com/office/drawing/2014/main" id="{507D1B4E-1528-1E11-4299-BB5DF5903403}"/>
              </a:ext>
            </a:extLst>
          </p:cNvPr>
          <p:cNvSpPr>
            <a:spLocks noGrp="1"/>
          </p:cNvSpPr>
          <p:nvPr>
            <p:ph idx="1"/>
          </p:nvPr>
        </p:nvSpPr>
        <p:spPr>
          <a:xfrm>
            <a:off x="6477270" y="1130846"/>
            <a:ext cx="4974771" cy="4351338"/>
          </a:xfrm>
        </p:spPr>
        <p:txBody>
          <a:bodyPr>
            <a:normAutofit/>
          </a:bodyPr>
          <a:lstStyle/>
          <a:p>
            <a:r>
              <a:rPr lang="da-DK" b="0" i="0" u="none" strike="noStrike">
                <a:solidFill>
                  <a:schemeClr val="bg1"/>
                </a:solidFill>
                <a:effectLst/>
                <a:latin typeface="Source Sans Pro" panose="020B0503030403020204" pitchFamily="34" charset="0"/>
              </a:rPr>
              <a:t>Lav en liste, hvor du har listet </a:t>
            </a:r>
            <a:r>
              <a:rPr lang="da-DK" b="1" i="1" u="none" strike="noStrike">
                <a:solidFill>
                  <a:schemeClr val="bg1"/>
                </a:solidFill>
                <a:effectLst/>
                <a:latin typeface="Source Sans Pro" panose="020B0503030403020204" pitchFamily="34" charset="0"/>
              </a:rPr>
              <a:t>Fødevarebevidsthed </a:t>
            </a:r>
            <a:r>
              <a:rPr lang="da-DK" b="0" i="1" u="none" strike="noStrike">
                <a:solidFill>
                  <a:schemeClr val="bg1"/>
                </a:solidFill>
                <a:effectLst/>
                <a:latin typeface="Source Sans Pro" panose="020B0503030403020204" pitchFamily="34" charset="0"/>
              </a:rPr>
              <a:t>og </a:t>
            </a:r>
            <a:r>
              <a:rPr lang="da-DK" b="1" i="1" u="none" strike="noStrike">
                <a:solidFill>
                  <a:schemeClr val="bg1"/>
                </a:solidFill>
                <a:effectLst/>
                <a:latin typeface="Source Sans Pro" panose="020B0503030403020204" pitchFamily="34" charset="0"/>
              </a:rPr>
              <a:t>Mad og sundhed </a:t>
            </a:r>
            <a:r>
              <a:rPr lang="da-DK" b="0" i="0" u="none" strike="noStrike">
                <a:solidFill>
                  <a:schemeClr val="bg1"/>
                </a:solidFill>
                <a:effectLst/>
                <a:latin typeface="Source Sans Pro" panose="020B0503030403020204" pitchFamily="34" charset="0"/>
              </a:rPr>
              <a:t>op i to kolonner. Du kan også skrive dine forslag i margin på papiret, hvor du har skilt prøveoplæggene af. </a:t>
            </a:r>
            <a:endParaRPr lang="da-DK">
              <a:solidFill>
                <a:schemeClr val="bg1"/>
              </a:solidFill>
            </a:endParaRPr>
          </a:p>
        </p:txBody>
      </p:sp>
    </p:spTree>
    <p:extLst>
      <p:ext uri="{BB962C8B-B14F-4D97-AF65-F5344CB8AC3E}">
        <p14:creationId xmlns:p14="http://schemas.microsoft.com/office/powerpoint/2010/main" val="193986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4F0226-5A18-9AF9-D420-F954EC5199BF}"/>
              </a:ext>
            </a:extLst>
          </p:cNvPr>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6100" b="1" i="0" u="none" strike="noStrike">
                <a:solidFill>
                  <a:schemeClr val="bg1"/>
                </a:solidFill>
                <a:effectLst/>
              </a:rPr>
              <a:t>At lave en dagsorden og et oplæg</a:t>
            </a:r>
            <a:endParaRPr lang="en-US" sz="6100">
              <a:solidFill>
                <a:schemeClr val="bg1"/>
              </a:solidFill>
            </a:endParaRPr>
          </a:p>
        </p:txBody>
      </p:sp>
      <p:pic>
        <p:nvPicPr>
          <p:cNvPr id="1026" name="Picture 2">
            <a:extLst>
              <a:ext uri="{FF2B5EF4-FFF2-40B4-BE49-F238E27FC236}">
                <a16:creationId xmlns:a16="http://schemas.microsoft.com/office/drawing/2014/main" id="{5B490585-5E82-1A87-962E-AB5481A1997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344" r="1" b="1743"/>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034" name="Freeform: Shape 1033">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5993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E198FF5-E85D-3900-8984-D1FED0C2F425}"/>
              </a:ext>
            </a:extLst>
          </p:cNvPr>
          <p:cNvSpPr>
            <a:spLocks noGrp="1"/>
          </p:cNvSpPr>
          <p:nvPr>
            <p:ph type="title"/>
          </p:nvPr>
        </p:nvSpPr>
        <p:spPr>
          <a:xfrm>
            <a:off x="1371597" y="348865"/>
            <a:ext cx="10044023" cy="877729"/>
          </a:xfrm>
        </p:spPr>
        <p:txBody>
          <a:bodyPr anchor="ctr">
            <a:normAutofit/>
          </a:bodyPr>
          <a:lstStyle/>
          <a:p>
            <a:r>
              <a:rPr lang="da-DK" sz="4000">
                <a:solidFill>
                  <a:srgbClr val="FFFFFF"/>
                </a:solidFill>
              </a:rPr>
              <a:t>Indholdsområde 3 – Måltider &amp; madkultur</a:t>
            </a:r>
          </a:p>
        </p:txBody>
      </p:sp>
      <p:graphicFrame>
        <p:nvGraphicFramePr>
          <p:cNvPr id="4" name="Pladsholder til indhold 3">
            <a:extLst>
              <a:ext uri="{FF2B5EF4-FFF2-40B4-BE49-F238E27FC236}">
                <a16:creationId xmlns:a16="http://schemas.microsoft.com/office/drawing/2014/main" id="{5E9AC213-D1BE-AE98-FBD1-91056E972B15}"/>
              </a:ext>
            </a:extLst>
          </p:cNvPr>
          <p:cNvGraphicFramePr>
            <a:graphicFrameLocks noGrp="1"/>
          </p:cNvGraphicFramePr>
          <p:nvPr>
            <p:ph idx="1"/>
            <p:extLst>
              <p:ext uri="{D42A27DB-BD31-4B8C-83A1-F6EECF244321}">
                <p14:modId xmlns:p14="http://schemas.microsoft.com/office/powerpoint/2010/main" val="3190193436"/>
              </p:ext>
            </p:extLst>
          </p:nvPr>
        </p:nvGraphicFramePr>
        <p:xfrm>
          <a:off x="838200" y="1689173"/>
          <a:ext cx="10515600" cy="274320"/>
        </p:xfrm>
        <a:graphic>
          <a:graphicData uri="http://schemas.openxmlformats.org/drawingml/2006/table">
            <a:tbl>
              <a:tblPr/>
              <a:tblGrid>
                <a:gridCol w="10515600">
                  <a:extLst>
                    <a:ext uri="{9D8B030D-6E8A-4147-A177-3AD203B41FA5}">
                      <a16:colId xmlns:a16="http://schemas.microsoft.com/office/drawing/2014/main" val="1653299293"/>
                    </a:ext>
                  </a:extLst>
                </a:gridCol>
              </a:tblGrid>
              <a:tr h="0">
                <a:tc>
                  <a:txBody>
                    <a:bodyPr/>
                    <a:lstStyle/>
                    <a:p>
                      <a:pPr algn="ctr"/>
                      <a:r>
                        <a:rPr lang="da-DK" dirty="0">
                          <a:effectLst/>
                          <a:latin typeface="Helvetica" pitchFamily="2" charset="0"/>
                        </a:rPr>
                        <a:t>Du kan fortolke måltider med forståelse for værdier, kultur og levevilkår</a:t>
                      </a:r>
                    </a:p>
                  </a:txBody>
                  <a:tcPr marL="47625" marR="47625" marT="0" marB="0">
                    <a:lnL>
                      <a:noFill/>
                    </a:lnL>
                    <a:lnR>
                      <a:noFill/>
                    </a:lnR>
                    <a:lnT>
                      <a:noFill/>
                    </a:lnT>
                    <a:lnB>
                      <a:noFill/>
                    </a:lnB>
                  </a:tcPr>
                </a:tc>
                <a:extLst>
                  <a:ext uri="{0D108BD9-81ED-4DB2-BD59-A6C34878D82A}">
                    <a16:rowId xmlns:a16="http://schemas.microsoft.com/office/drawing/2014/main" val="3807317727"/>
                  </a:ext>
                </a:extLst>
              </a:tr>
            </a:tbl>
          </a:graphicData>
        </a:graphic>
      </p:graphicFrame>
      <p:pic>
        <p:nvPicPr>
          <p:cNvPr id="7" name="Billede 6">
            <a:extLst>
              <a:ext uri="{FF2B5EF4-FFF2-40B4-BE49-F238E27FC236}">
                <a16:creationId xmlns:a16="http://schemas.microsoft.com/office/drawing/2014/main" id="{1AAB9FED-F214-EFF0-0970-B7E81D92B454}"/>
              </a:ext>
            </a:extLst>
          </p:cNvPr>
          <p:cNvPicPr>
            <a:picLocks noChangeAspect="1"/>
          </p:cNvPicPr>
          <p:nvPr/>
        </p:nvPicPr>
        <p:blipFill>
          <a:blip r:embed="rId2"/>
          <a:stretch>
            <a:fillRect/>
          </a:stretch>
        </p:blipFill>
        <p:spPr>
          <a:xfrm>
            <a:off x="2483707" y="2100653"/>
            <a:ext cx="8760942" cy="4757575"/>
          </a:xfrm>
          <a:prstGeom prst="rect">
            <a:avLst/>
          </a:prstGeom>
        </p:spPr>
      </p:pic>
      <p:sp>
        <p:nvSpPr>
          <p:cNvPr id="3" name="Magnetbånd 2">
            <a:extLst>
              <a:ext uri="{FF2B5EF4-FFF2-40B4-BE49-F238E27FC236}">
                <a16:creationId xmlns:a16="http://schemas.microsoft.com/office/drawing/2014/main" id="{49AE6D08-658C-EEA6-591D-7B7CE9FCB477}"/>
              </a:ext>
            </a:extLst>
          </p:cNvPr>
          <p:cNvSpPr/>
          <p:nvPr/>
        </p:nvSpPr>
        <p:spPr>
          <a:xfrm>
            <a:off x="0" y="2842054"/>
            <a:ext cx="2508422" cy="238316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Hvad er iøjnefaldende?</a:t>
            </a:r>
          </a:p>
          <a:p>
            <a:pPr algn="ctr"/>
            <a:r>
              <a:rPr lang="da-DK" dirty="0"/>
              <a:t>Hvad kan I evt. huske fra undervisningen?</a:t>
            </a:r>
          </a:p>
        </p:txBody>
      </p:sp>
    </p:spTree>
    <p:extLst>
      <p:ext uri="{BB962C8B-B14F-4D97-AF65-F5344CB8AC3E}">
        <p14:creationId xmlns:p14="http://schemas.microsoft.com/office/powerpoint/2010/main" val="6086365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530</Words>
  <Application>Microsoft Macintosh PowerPoint</Application>
  <PresentationFormat>Widescreen</PresentationFormat>
  <Paragraphs>49</Paragraphs>
  <Slides>12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12</vt:i4>
      </vt:variant>
    </vt:vector>
  </HeadingPairs>
  <TitlesOfParts>
    <vt:vector size="19" baseType="lpstr">
      <vt:lpstr>Arial</vt:lpstr>
      <vt:lpstr>Calibri</vt:lpstr>
      <vt:lpstr>Calibri Light</vt:lpstr>
      <vt:lpstr>Helvetica</vt:lpstr>
      <vt:lpstr>Oxygen</vt:lpstr>
      <vt:lpstr>Source Sans Pro</vt:lpstr>
      <vt:lpstr>Office-tema</vt:lpstr>
      <vt:lpstr>Elevens huskeliste til eksamen i madkundskab</vt:lpstr>
      <vt:lpstr>Planbanan</vt:lpstr>
      <vt:lpstr>Første undervisningsgang</vt:lpstr>
      <vt:lpstr>Indholdsområde 1 – Fødevarebevidsthed </vt:lpstr>
      <vt:lpstr>Indholdsområde 2 – Mad &amp; sundhed</vt:lpstr>
      <vt:lpstr>Opgave: At skille et oplæg i tusinde dele – eller der omkring</vt:lpstr>
      <vt:lpstr>Mulige retter inden for given indholdsområde</vt:lpstr>
      <vt:lpstr>At lave en dagsorden og et oplæg</vt:lpstr>
      <vt:lpstr>Indholdsområde 3 – Måltider &amp; madkultur</vt:lpstr>
      <vt:lpstr>Indholdsområde 4 – Madlavning</vt:lpstr>
      <vt:lpstr>Mulige retter inden for given indholdsområde</vt:lpstr>
      <vt:lpstr>At lave en dagsorden og et oplæg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Elevens huskeliste til eksamen i madkundskab</dc:title>
  <dc:creator>Christian Bunk Svane</dc:creator>
  <cp:lastModifiedBy>Christian Bunk Svane</cp:lastModifiedBy>
  <cp:revision>12</cp:revision>
  <dcterms:created xsi:type="dcterms:W3CDTF">2023-04-19T07:18:19Z</dcterms:created>
  <dcterms:modified xsi:type="dcterms:W3CDTF">2023-05-17T13:33:41Z</dcterms:modified>
</cp:coreProperties>
</file>